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Lst>
  <p:sldSz cy="5143500" cx="9144000"/>
  <p:notesSz cx="5143500" cy="9144000"/>
  <p:embeddedFontLst>
    <p:embeddedFont>
      <p:font typeface="Corbel"/>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4" roundtripDataSignature="AMtx7miwBjHlo4ezCP217JoPk2ewsSjd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1396DC-4700-4A89-96D7-615458D9BA24}">
  <a:tblStyle styleId="{D81396DC-4700-4A89-96D7-615458D9BA2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Corbel-italic.fntdata"/><Relationship Id="rId131" Type="http://schemas.openxmlformats.org/officeDocument/2006/relationships/font" Target="fonts/Corbel-bold.fntdata"/><Relationship Id="rId130" Type="http://schemas.openxmlformats.org/officeDocument/2006/relationships/font" Target="fonts/Corbel-regular.fntdata"/><Relationship Id="rId134" Type="http://customschemas.google.com/relationships/presentationmetadata" Target="metadata"/><Relationship Id="rId133" Type="http://schemas.openxmlformats.org/officeDocument/2006/relationships/font" Target="fonts/Corbel-bold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3" name="Google Shape;103;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7" name="Google Shape;157;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0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5" name="Google Shape;725;p10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26" name="Google Shape;726;p10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0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1" name="Google Shape;731;p10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32" name="Google Shape;732;p10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102: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2: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103: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3: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04: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4: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0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4" name="Google Shape;764;p10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65" name="Google Shape;765;p1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10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0" name="Google Shape;770;p10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71" name="Google Shape;771;p10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107: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7: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08: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8: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10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4" name="Google Shape;794;p10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95" name="Google Shape;795;p10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3" name="Google Shape;163;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0" name="Google Shape;800;p1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01" name="Google Shape;801;p1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1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6" name="Google Shape;806;p1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07" name="Google Shape;807;p1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2" name="Google Shape;812;p1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13" name="Google Shape;813;p1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8" name="Google Shape;818;p1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19" name="Google Shape;819;p1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4" name="Google Shape;824;p1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25" name="Google Shape;825;p1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0" name="Google Shape;830;p1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31" name="Google Shape;831;p1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6" name="Google Shape;836;p1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37" name="Google Shape;837;p1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2" name="Google Shape;842;p1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43" name="Google Shape;843;p1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8" name="Google Shape;848;p1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49" name="Google Shape;849;p1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4" name="Google Shape;854;p1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55" name="Google Shape;855;p1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9" name="Google Shape;169;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1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0" name="Google Shape;860;p1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61" name="Google Shape;861;p1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21: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21: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3" name="Google Shape;873;p1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74" name="Google Shape;874;p1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5" name="Google Shape;175;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1" name="Google Shape;181;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 name="Google Shape;186;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7" name="Google Shape;187;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 name="Google Shape;192;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3" name="Google Shape;193;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9" name="Google Shape;199;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5" name="Google Shape;205;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1" name="Google Shape;211;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9" name="Google Shape;109;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7" name="Google Shape;217;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3" name="Google Shape;223;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9" name="Google Shape;229;p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2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5" name="Google Shape;235;p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p2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1" name="Google Shape;241;p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p2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7" name="Google Shape;247;p2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p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3" name="Google Shape;253;p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2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9" name="Google Shape;259;p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2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5" name="Google Shape;265;p2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2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1" name="Google Shape;271;p2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5" name="Google Shape;115;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p3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7" name="Google Shape;277;p3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 name="Google Shape;282;p3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3" name="Google Shape;283;p3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p3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9" name="Google Shape;289;p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p3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5" name="Google Shape;295;p3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3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1" name="Google Shape;301;p3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3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7" name="Google Shape;307;p3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3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3" name="Google Shape;313;p3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3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9" name="Google Shape;319;p3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3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5" name="Google Shape;325;p3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3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1" name="Google Shape;331;p3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1" name="Google Shape;121;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4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7" name="Google Shape;337;p4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p4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3" name="Google Shape;343;p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4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9" name="Google Shape;349;p4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 name="Google Shape;354;p4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5" name="Google Shape;355;p4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p4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1" name="Google Shape;361;p4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4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7" name="Google Shape;367;p4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4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3" name="Google Shape;373;p4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 name="Google Shape;378;p4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9" name="Google Shape;379;p4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4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5" name="Google Shape;385;p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4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1" name="Google Shape;391;p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7" name="Google Shape;127;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p5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7" name="Google Shape;397;p5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5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3" name="Google Shape;403;p5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p5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9" name="Google Shape;409;p5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5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5" name="Google Shape;415;p5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5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1" name="Google Shape;421;p5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6" name="Google Shape;426;p5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7" name="Google Shape;427;p5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 name="Google Shape;432;p5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3" name="Google Shape;433;p5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5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9" name="Google Shape;439;p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5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5" name="Google Shape;445;p5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 name="Google Shape;450;p5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1" name="Google Shape;451;p5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3" name="Google Shape;133;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p6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7" name="Google Shape;457;p6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p6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3" name="Google Shape;463;p6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6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p6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9" name="Google Shape;469;p6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6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p6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5" name="Google Shape;475;p6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p6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1" name="Google Shape;481;p6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p6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7" name="Google Shape;487;p6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2" name="Google Shape;492;p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3" name="Google Shape;493;p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6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8" name="Google Shape;498;p6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9" name="Google Shape;499;p6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 name="Google Shape;504;p6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5" name="Google Shape;505;p6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6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p6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11" name="Google Shape;511;p6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9" name="Google Shape;139;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7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p7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17" name="Google Shape;517;p7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7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2" name="Google Shape;522;p7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3" name="Google Shape;523;p7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7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8" name="Google Shape;528;p7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9" name="Google Shape;529;p7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7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 name="Google Shape;534;p7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35" name="Google Shape;535;p7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7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 name="Google Shape;540;p7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1" name="Google Shape;541;p7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7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 name="Google Shape;546;p7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7" name="Google Shape;547;p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6: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6: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77: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7: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78: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8: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79: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9: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5" name="Google Shape;145;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80: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0: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81: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1: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82: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2: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83: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3: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84: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4: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85: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5: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6: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6: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8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9" name="Google Shape;619;p8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None/>
            </a:pPr>
            <a:r>
              <a:t/>
            </a:r>
            <a:endParaRPr sz="300">
              <a:solidFill>
                <a:schemeClr val="dk1"/>
              </a:solidFill>
              <a:latin typeface="Calibri"/>
              <a:ea typeface="Calibri"/>
              <a:cs typeface="Calibri"/>
              <a:sym typeface="Calibri"/>
            </a:endParaRPr>
          </a:p>
        </p:txBody>
      </p:sp>
      <p:sp>
        <p:nvSpPr>
          <p:cNvPr id="620" name="Google Shape;620;p8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88: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8: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9: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9: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1" name="Google Shape;151;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90: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0: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91: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1: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9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8" name="Google Shape;668;p9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69" name="Google Shape;669;p9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9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4" name="Google Shape;674;p9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75" name="Google Shape;675;p9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9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0" name="Google Shape;680;p9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81" name="Google Shape;681;p9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9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6" name="Google Shape;686;p9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87" name="Google Shape;687;p9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96: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6: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97: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7: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98: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98: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9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9" name="Google Shape;719;p9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20" name="Google Shape;720;p9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36"/>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6"/>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4" name="Google Shape;64;p136"/>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5" name="Google Shape;65;p1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37"/>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37"/>
          <p:cNvSpPr/>
          <p:nvPr>
            <p:ph idx="2" type="pic"/>
          </p:nvPr>
        </p:nvSpPr>
        <p:spPr>
          <a:xfrm>
            <a:off x="3887391" y="740569"/>
            <a:ext cx="4629150" cy="3655219"/>
          </a:xfrm>
          <a:prstGeom prst="rect">
            <a:avLst/>
          </a:prstGeom>
          <a:noFill/>
          <a:ln>
            <a:noFill/>
          </a:ln>
        </p:spPr>
      </p:sp>
      <p:sp>
        <p:nvSpPr>
          <p:cNvPr id="71" name="Google Shape;71;p137"/>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2" name="Google Shape;72;p1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13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38"/>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8" name="Google Shape;78;p1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139"/>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9"/>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4" name="Google Shape;84;p1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29"/>
          <p:cNvSpPr txBox="1"/>
          <p:nvPr>
            <p:ph type="title"/>
          </p:nvPr>
        </p:nvSpPr>
        <p:spPr>
          <a:xfrm>
            <a:off x="171448" y="107145"/>
            <a:ext cx="8801104" cy="58935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700"/>
              <a:buFont typeface="Corbe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29"/>
          <p:cNvSpPr txBox="1"/>
          <p:nvPr>
            <p:ph idx="1" type="body"/>
          </p:nvPr>
        </p:nvSpPr>
        <p:spPr>
          <a:xfrm>
            <a:off x="171448" y="803660"/>
            <a:ext cx="8801104" cy="407196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 name="Google Shape;94;p129"/>
          <p:cNvSpPr txBox="1"/>
          <p:nvPr>
            <p:ph idx="12" type="sldNum"/>
          </p:nvPr>
        </p:nvSpPr>
        <p:spPr>
          <a:xfrm>
            <a:off x="4250529" y="4929204"/>
            <a:ext cx="642942" cy="16073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descr="iDB_color" id="95" name="Google Shape;95;p129"/>
          <p:cNvPicPr preferRelativeResize="0"/>
          <p:nvPr/>
        </p:nvPicPr>
        <p:blipFill rotWithShape="1">
          <a:blip r:embed="rId3">
            <a:alphaModFix/>
          </a:blip>
          <a:srcRect b="0" l="0" r="0" t="0"/>
          <a:stretch/>
        </p:blipFill>
        <p:spPr>
          <a:xfrm>
            <a:off x="8128000" y="4648200"/>
            <a:ext cx="1016000" cy="495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40"/>
          <p:cNvSpPr txBox="1"/>
          <p:nvPr>
            <p:ph type="ctrTitle"/>
          </p:nvPr>
        </p:nvSpPr>
        <p:spPr>
          <a:xfrm>
            <a:off x="685800" y="1393023"/>
            <a:ext cx="7772400" cy="110251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700"/>
              <a:buFont typeface="Corbel"/>
              <a:buNone/>
              <a:defRPr sz="2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40"/>
          <p:cNvSpPr txBox="1"/>
          <p:nvPr>
            <p:ph idx="1" type="subTitle"/>
          </p:nvPr>
        </p:nvSpPr>
        <p:spPr>
          <a:xfrm>
            <a:off x="692939" y="2678907"/>
            <a:ext cx="7758122" cy="1314450"/>
          </a:xfrm>
          <a:prstGeom prst="rect">
            <a:avLst/>
          </a:prstGeom>
          <a:noFill/>
          <a:ln>
            <a:noFill/>
          </a:ln>
        </p:spPr>
        <p:txBody>
          <a:bodyPr anchorCtr="0" anchor="t" bIns="45700" lIns="91425" spcFirstLastPara="1" rIns="91425" wrap="square" tIns="45700">
            <a:normAutofit/>
          </a:bodyPr>
          <a:lstStyle>
            <a:lvl1pPr lvl="0" algn="l">
              <a:spcBef>
                <a:spcPts val="300"/>
              </a:spcBef>
              <a:spcAft>
                <a:spcPts val="0"/>
              </a:spcAft>
              <a:buSzPts val="1500"/>
              <a:buNone/>
              <a:defRPr sz="1500">
                <a:solidFill>
                  <a:schemeClr val="lt1"/>
                </a:solidFill>
              </a:defRPr>
            </a:lvl1pPr>
            <a:lvl2pPr lvl="1" algn="ctr">
              <a:spcBef>
                <a:spcPts val="300"/>
              </a:spcBef>
              <a:spcAft>
                <a:spcPts val="0"/>
              </a:spcAft>
              <a:buSzPts val="1500"/>
              <a:buNone/>
              <a:defRPr>
                <a:solidFill>
                  <a:srgbClr val="888888"/>
                </a:solidFill>
              </a:defRPr>
            </a:lvl2pPr>
            <a:lvl3pPr lvl="2" algn="ctr">
              <a:spcBef>
                <a:spcPts val="270"/>
              </a:spcBef>
              <a:spcAft>
                <a:spcPts val="0"/>
              </a:spcAft>
              <a:buSzPts val="1350"/>
              <a:buNone/>
              <a:defRPr>
                <a:solidFill>
                  <a:srgbClr val="888888"/>
                </a:solidFill>
              </a:defRPr>
            </a:lvl3pPr>
            <a:lvl4pPr lvl="3" algn="ctr">
              <a:spcBef>
                <a:spcPts val="240"/>
              </a:spcBef>
              <a:spcAft>
                <a:spcPts val="0"/>
              </a:spcAft>
              <a:buSzPts val="1200"/>
              <a:buNone/>
              <a:defRPr>
                <a:solidFill>
                  <a:srgbClr val="888888"/>
                </a:solidFill>
              </a:defRPr>
            </a:lvl4pPr>
            <a:lvl5pPr lvl="4" algn="ctr">
              <a:spcBef>
                <a:spcPts val="240"/>
              </a:spcBef>
              <a:spcAft>
                <a:spcPts val="0"/>
              </a:spcAft>
              <a:buSzPts val="12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cxnSp>
        <p:nvCxnSpPr>
          <p:cNvPr id="99" name="Google Shape;99;p140"/>
          <p:cNvCxnSpPr/>
          <p:nvPr/>
        </p:nvCxnSpPr>
        <p:spPr>
          <a:xfrm>
            <a:off x="714348" y="2571155"/>
            <a:ext cx="7715304" cy="1191"/>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bg>
      <p:bgPr>
        <a:blipFill>
          <a:blip r:embed="rId2">
            <a:alphaModFix/>
          </a:blip>
          <a:stretch>
            <a:fillRect/>
          </a:stretch>
        </a:blipFill>
      </p:bgPr>
    </p:bg>
    <p:spTree>
      <p:nvGrpSpPr>
        <p:cNvPr id="7" name="Shape 7"/>
        <p:cNvGrpSpPr/>
        <p:nvPr/>
      </p:nvGrpSpPr>
      <p:grpSpPr>
        <a:xfrm>
          <a:off x="0" y="0"/>
          <a:ext cx="0" cy="0"/>
          <a:chOff x="0" y="0"/>
          <a:chExt cx="0" cy="0"/>
        </a:xfrm>
      </p:grpSpPr>
      <p:sp>
        <p:nvSpPr>
          <p:cNvPr id="8" name="Google Shape;8;p127"/>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27"/>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 name="Google Shape;10;p12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iDB_color" id="11" name="Google Shape;11;p127"/>
          <p:cNvPicPr preferRelativeResize="0"/>
          <p:nvPr/>
        </p:nvPicPr>
        <p:blipFill rotWithShape="1">
          <a:blip r:embed="rId3">
            <a:alphaModFix/>
          </a:blip>
          <a:srcRect b="0" l="0" r="0" t="0"/>
          <a:stretch/>
        </p:blipFill>
        <p:spPr>
          <a:xfrm>
            <a:off x="8128000" y="4648200"/>
            <a:ext cx="1016000" cy="495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12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2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 name="Google Shape;21;p1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13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30"/>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7" name="Google Shape;27;p1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31"/>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31"/>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3" name="Google Shape;33;p1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3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32"/>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 name="Google Shape;39;p132"/>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1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33"/>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33"/>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6" name="Google Shape;46;p133"/>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133"/>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8" name="Google Shape;48;p133"/>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1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3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
        <p:nvSpPr>
          <p:cNvPr id="13" name="Google Shape;13;p12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2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 name="Google Shape;15;p1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1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28"/>
          <p:cNvSpPr txBox="1"/>
          <p:nvPr>
            <p:ph type="title"/>
          </p:nvPr>
        </p:nvSpPr>
        <p:spPr>
          <a:xfrm>
            <a:off x="171448" y="107145"/>
            <a:ext cx="8801104" cy="589358"/>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2700"/>
              <a:buFont typeface="Corbel"/>
              <a:buNone/>
              <a:defRPr b="0" i="0" sz="27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9" name="Google Shape;89;p128"/>
          <p:cNvSpPr txBox="1"/>
          <p:nvPr>
            <p:ph idx="1" type="body"/>
          </p:nvPr>
        </p:nvSpPr>
        <p:spPr>
          <a:xfrm>
            <a:off x="171448" y="803660"/>
            <a:ext cx="8801104" cy="4071966"/>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C00000"/>
              </a:buClr>
              <a:buSzPts val="1800"/>
              <a:buFont typeface="Noto Sans Symbols"/>
              <a:buChar char="▪"/>
              <a:defRPr b="0" i="0" sz="1800" u="none" cap="none" strike="noStrike">
                <a:solidFill>
                  <a:schemeClr val="dk1"/>
                </a:solidFill>
                <a:latin typeface="Corbel"/>
                <a:ea typeface="Corbel"/>
                <a:cs typeface="Corbel"/>
                <a:sym typeface="Corbel"/>
              </a:defRPr>
            </a:lvl1pPr>
            <a:lvl2pPr indent="-323850" lvl="1" marL="914400" marR="0" rtl="0" algn="l">
              <a:spcBef>
                <a:spcPts val="300"/>
              </a:spcBef>
              <a:spcAft>
                <a:spcPts val="0"/>
              </a:spcAft>
              <a:buClr>
                <a:srgbClr val="C00000"/>
              </a:buClr>
              <a:buSzPts val="1500"/>
              <a:buFont typeface="Corbel"/>
              <a:buChar char="–"/>
              <a:defRPr b="0" i="0" sz="1500" u="none" cap="none" strike="noStrike">
                <a:solidFill>
                  <a:schemeClr val="dk1"/>
                </a:solidFill>
                <a:latin typeface="Corbel"/>
                <a:ea typeface="Corbel"/>
                <a:cs typeface="Corbel"/>
                <a:sym typeface="Corbel"/>
              </a:defRPr>
            </a:lvl2pPr>
            <a:lvl3pPr indent="-314325" lvl="2" marL="1371600" marR="0" rtl="0" algn="l">
              <a:spcBef>
                <a:spcPts val="270"/>
              </a:spcBef>
              <a:spcAft>
                <a:spcPts val="0"/>
              </a:spcAft>
              <a:buClr>
                <a:srgbClr val="C00000"/>
              </a:buClr>
              <a:buSzPts val="1350"/>
              <a:buFont typeface="Noto Sans Symbols"/>
              <a:buChar char="▪"/>
              <a:defRPr b="0" i="0" sz="1350" u="none" cap="none" strike="noStrike">
                <a:solidFill>
                  <a:schemeClr val="dk1"/>
                </a:solidFill>
                <a:latin typeface="Corbel"/>
                <a:ea typeface="Corbel"/>
                <a:cs typeface="Corbel"/>
                <a:sym typeface="Corbel"/>
              </a:defRPr>
            </a:lvl3pPr>
            <a:lvl4pPr indent="-304800" lvl="3" marL="1828800" marR="0" rtl="0" algn="l">
              <a:spcBef>
                <a:spcPts val="240"/>
              </a:spcBef>
              <a:spcAft>
                <a:spcPts val="0"/>
              </a:spcAft>
              <a:buClr>
                <a:srgbClr val="C00000"/>
              </a:buClr>
              <a:buSzPts val="1200"/>
              <a:buFont typeface="Corbel"/>
              <a:buChar char="–"/>
              <a:defRPr b="0" i="0" sz="1200" u="none" cap="none" strike="noStrike">
                <a:solidFill>
                  <a:schemeClr val="dk1"/>
                </a:solidFill>
                <a:latin typeface="Corbel"/>
                <a:ea typeface="Corbel"/>
                <a:cs typeface="Corbel"/>
                <a:sym typeface="Corbel"/>
              </a:defRPr>
            </a:lvl4pPr>
            <a:lvl5pPr indent="-304800" lvl="4" marL="2286000" marR="0" rtl="0" algn="l">
              <a:spcBef>
                <a:spcPts val="240"/>
              </a:spcBef>
              <a:spcAft>
                <a:spcPts val="0"/>
              </a:spcAft>
              <a:buClr>
                <a:srgbClr val="C00000"/>
              </a:buClr>
              <a:buSzPts val="1200"/>
              <a:buFont typeface="Noto Sans Symbols"/>
              <a:buChar char="▪"/>
              <a:defRPr b="0" i="0" sz="1200" u="none" cap="none" strike="noStrike">
                <a:solidFill>
                  <a:schemeClr val="dk1"/>
                </a:solidFill>
                <a:latin typeface="Corbel"/>
                <a:ea typeface="Corbel"/>
                <a:cs typeface="Corbel"/>
                <a:sym typeface="Corbe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9pPr>
          </a:lstStyle>
          <a:p/>
        </p:txBody>
      </p:sp>
      <p:sp>
        <p:nvSpPr>
          <p:cNvPr id="90" name="Google Shape;90;p128"/>
          <p:cNvSpPr txBox="1"/>
          <p:nvPr>
            <p:ph idx="12" type="sldNum"/>
          </p:nvPr>
        </p:nvSpPr>
        <p:spPr>
          <a:xfrm>
            <a:off x="4250529" y="4929204"/>
            <a:ext cx="642942" cy="160736"/>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chemeClr val="dk1"/>
                </a:solidFill>
                <a:latin typeface="Corbel"/>
                <a:ea typeface="Corbel"/>
                <a:cs typeface="Corbel"/>
                <a:sym typeface="Corbel"/>
              </a:defRPr>
            </a:lvl1pPr>
            <a:lvl2pPr indent="0" lvl="1" marL="0" marR="0" rtl="0" algn="ctr">
              <a:spcBef>
                <a:spcPts val="0"/>
              </a:spcBef>
              <a:buNone/>
              <a:defRPr sz="900">
                <a:solidFill>
                  <a:schemeClr val="dk1"/>
                </a:solidFill>
                <a:latin typeface="Corbel"/>
                <a:ea typeface="Corbel"/>
                <a:cs typeface="Corbel"/>
                <a:sym typeface="Corbel"/>
              </a:defRPr>
            </a:lvl2pPr>
            <a:lvl3pPr indent="0" lvl="2" marL="0" marR="0" rtl="0" algn="ctr">
              <a:spcBef>
                <a:spcPts val="0"/>
              </a:spcBef>
              <a:buNone/>
              <a:defRPr sz="900">
                <a:solidFill>
                  <a:schemeClr val="dk1"/>
                </a:solidFill>
                <a:latin typeface="Corbel"/>
                <a:ea typeface="Corbel"/>
                <a:cs typeface="Corbel"/>
                <a:sym typeface="Corbel"/>
              </a:defRPr>
            </a:lvl3pPr>
            <a:lvl4pPr indent="0" lvl="3" marL="0" marR="0" rtl="0" algn="ctr">
              <a:spcBef>
                <a:spcPts val="0"/>
              </a:spcBef>
              <a:buNone/>
              <a:defRPr sz="900">
                <a:solidFill>
                  <a:schemeClr val="dk1"/>
                </a:solidFill>
                <a:latin typeface="Corbel"/>
                <a:ea typeface="Corbel"/>
                <a:cs typeface="Corbel"/>
                <a:sym typeface="Corbel"/>
              </a:defRPr>
            </a:lvl4pPr>
            <a:lvl5pPr indent="0" lvl="4" marL="0" marR="0" rtl="0" algn="ctr">
              <a:spcBef>
                <a:spcPts val="0"/>
              </a:spcBef>
              <a:buNone/>
              <a:defRPr sz="900">
                <a:solidFill>
                  <a:schemeClr val="dk1"/>
                </a:solidFill>
                <a:latin typeface="Corbel"/>
                <a:ea typeface="Corbel"/>
                <a:cs typeface="Corbel"/>
                <a:sym typeface="Corbel"/>
              </a:defRPr>
            </a:lvl5pPr>
            <a:lvl6pPr indent="0" lvl="5" marL="0" marR="0" rtl="0" algn="ctr">
              <a:spcBef>
                <a:spcPts val="0"/>
              </a:spcBef>
              <a:buNone/>
              <a:defRPr sz="900">
                <a:solidFill>
                  <a:schemeClr val="dk1"/>
                </a:solidFill>
                <a:latin typeface="Corbel"/>
                <a:ea typeface="Corbel"/>
                <a:cs typeface="Corbel"/>
                <a:sym typeface="Corbel"/>
              </a:defRPr>
            </a:lvl6pPr>
            <a:lvl7pPr indent="0" lvl="6" marL="0" marR="0" rtl="0" algn="ctr">
              <a:spcBef>
                <a:spcPts val="0"/>
              </a:spcBef>
              <a:buNone/>
              <a:defRPr sz="900">
                <a:solidFill>
                  <a:schemeClr val="dk1"/>
                </a:solidFill>
                <a:latin typeface="Corbel"/>
                <a:ea typeface="Corbel"/>
                <a:cs typeface="Corbel"/>
                <a:sym typeface="Corbel"/>
              </a:defRPr>
            </a:lvl7pPr>
            <a:lvl8pPr indent="0" lvl="7" marL="0" marR="0" rtl="0" algn="ctr">
              <a:spcBef>
                <a:spcPts val="0"/>
              </a:spcBef>
              <a:buNone/>
              <a:defRPr sz="900">
                <a:solidFill>
                  <a:schemeClr val="dk1"/>
                </a:solidFill>
                <a:latin typeface="Corbel"/>
                <a:ea typeface="Corbel"/>
                <a:cs typeface="Corbel"/>
                <a:sym typeface="Corbel"/>
              </a:defRPr>
            </a:lvl8pPr>
            <a:lvl9pPr indent="0" lvl="8" marL="0" marR="0" rtl="0" algn="ctr">
              <a:spcBef>
                <a:spcPts val="0"/>
              </a:spcBef>
              <a:buNone/>
              <a:defRPr sz="900">
                <a:solidFill>
                  <a:schemeClr val="dk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83.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97.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9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9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88.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96.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9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0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94.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99.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09.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0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10.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07.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06.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03.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05.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0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04.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0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78.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92.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9.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7.png"/><Relationship Id="rId4" Type="http://schemas.openxmlformats.org/officeDocument/2006/relationships/hyperlink" Target="https://d2h0cx97tjks2p.cloudfront.net/blogs/wp-content/uploads/sites/2/2016/05/Data-Write-Mechanism-in-HDFS.gif"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8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preencoded.png" id="105" name="Google Shape;105;p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preencoded.png" id="159" name="Google Shape;159;p1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descr="preencoded.png" id="728" name="Google Shape;728;p10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descr="preencoded.png" id="734" name="Google Shape;734;p10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2"/>
          <p:cNvSpPr txBox="1"/>
          <p:nvPr>
            <p:ph type="title"/>
          </p:nvPr>
        </p:nvSpPr>
        <p:spPr>
          <a:xfrm>
            <a:off x="171448" y="107145"/>
            <a:ext cx="8801104" cy="58935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700"/>
              <a:buFont typeface="Corbel"/>
              <a:buNone/>
            </a:pPr>
            <a:r>
              <a:rPr lang="en-US"/>
              <a:t>Anatomy of a File Read</a:t>
            </a:r>
            <a:endParaRPr/>
          </a:p>
        </p:txBody>
      </p:sp>
      <p:sp>
        <p:nvSpPr>
          <p:cNvPr id="740" name="Google Shape;740;p102"/>
          <p:cNvSpPr txBox="1"/>
          <p:nvPr>
            <p:ph idx="12" type="sldNum"/>
          </p:nvPr>
        </p:nvSpPr>
        <p:spPr>
          <a:xfrm>
            <a:off x="4250529" y="4929204"/>
            <a:ext cx="642942" cy="16073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Corbel"/>
              <a:buNone/>
            </a:pPr>
            <a:fld id="{00000000-1234-1234-1234-123412341234}" type="slidenum">
              <a:rPr b="0" i="0" lang="en-US" sz="900" u="none" cap="none" strike="noStrike">
                <a:solidFill>
                  <a:srgbClr val="000000"/>
                </a:solidFill>
                <a:latin typeface="Corbel"/>
                <a:ea typeface="Corbel"/>
                <a:cs typeface="Corbel"/>
                <a:sym typeface="Corbel"/>
              </a:rPr>
              <a:t>‹#›</a:t>
            </a:fld>
            <a:endParaRPr b="0" i="0" sz="900" u="none" cap="none" strike="noStrike">
              <a:solidFill>
                <a:srgbClr val="000000"/>
              </a:solidFill>
              <a:latin typeface="Corbel"/>
              <a:ea typeface="Corbel"/>
              <a:cs typeface="Corbel"/>
              <a:sym typeface="Corbel"/>
            </a:endParaRPr>
          </a:p>
        </p:txBody>
      </p:sp>
      <p:pic>
        <p:nvPicPr>
          <p:cNvPr descr="그림 1.png" id="741" name="Google Shape;741;p102"/>
          <p:cNvPicPr preferRelativeResize="0"/>
          <p:nvPr/>
        </p:nvPicPr>
        <p:blipFill rotWithShape="1">
          <a:blip r:embed="rId3">
            <a:alphaModFix/>
          </a:blip>
          <a:srcRect b="0" l="0" r="0" t="0"/>
          <a:stretch/>
        </p:blipFill>
        <p:spPr>
          <a:xfrm>
            <a:off x="1143000" y="762435"/>
            <a:ext cx="6858000" cy="4166769"/>
          </a:xfrm>
          <a:prstGeom prst="rect">
            <a:avLst/>
          </a:prstGeom>
          <a:noFill/>
          <a:ln>
            <a:noFill/>
          </a:ln>
        </p:spPr>
      </p:pic>
      <p:sp>
        <p:nvSpPr>
          <p:cNvPr id="742" name="Google Shape;742;p102"/>
          <p:cNvSpPr/>
          <p:nvPr/>
        </p:nvSpPr>
        <p:spPr>
          <a:xfrm>
            <a:off x="5143399" y="1393023"/>
            <a:ext cx="1396536" cy="429798"/>
          </a:xfrm>
          <a:prstGeom prst="rect">
            <a:avLst/>
          </a:prstGeom>
          <a:noFill/>
          <a:ln>
            <a:noFill/>
          </a:ln>
        </p:spPr>
        <p:txBody>
          <a:bodyPr anchorCtr="0" anchor="t" bIns="45700" lIns="91425" spcFirstLastPara="1" rIns="91425" wrap="square" tIns="45700">
            <a:spAutoFit/>
          </a:bodyPr>
          <a:lstStyle/>
          <a:p>
            <a:pPr indent="0" lvl="0" marL="0" marR="0" rtl="0" algn="l">
              <a:lnSpc>
                <a:spcPct val="94444"/>
              </a:lnSpc>
              <a:spcBef>
                <a:spcPts val="0"/>
              </a:spcBef>
              <a:spcAft>
                <a:spcPts val="0"/>
              </a:spcAft>
              <a:buClr>
                <a:srgbClr val="000000"/>
              </a:buClr>
              <a:buSzPts val="1200"/>
              <a:buFont typeface="Corbel"/>
              <a:buNone/>
            </a:pPr>
            <a:r>
              <a:rPr b="0" i="0" lang="en-US" sz="1200" u="none" cap="none" strike="noStrike">
                <a:solidFill>
                  <a:srgbClr val="000000"/>
                </a:solidFill>
                <a:latin typeface="Corbel"/>
                <a:ea typeface="Corbel"/>
                <a:cs typeface="Corbel"/>
                <a:sym typeface="Corbel"/>
              </a:rPr>
              <a:t>(according to</a:t>
            </a:r>
            <a:br>
              <a:rPr b="0" i="0" lang="en-US" sz="1200" u="none" cap="none" strike="noStrike">
                <a:solidFill>
                  <a:srgbClr val="000000"/>
                </a:solidFill>
                <a:latin typeface="Corbel"/>
                <a:ea typeface="Corbel"/>
                <a:cs typeface="Corbel"/>
                <a:sym typeface="Corbel"/>
              </a:rPr>
            </a:br>
            <a:r>
              <a:rPr b="0" i="0" lang="en-US" sz="1200" u="none" cap="none" strike="noStrike">
                <a:solidFill>
                  <a:srgbClr val="000000"/>
                </a:solidFill>
                <a:latin typeface="Corbel"/>
                <a:ea typeface="Corbel"/>
                <a:cs typeface="Corbel"/>
                <a:sym typeface="Corbel"/>
              </a:rPr>
              <a:t> network topology</a:t>
            </a:r>
            <a:r>
              <a:rPr b="0" i="0" lang="en-US" sz="1350" u="none" cap="none" strike="noStrike">
                <a:solidFill>
                  <a:srgbClr val="000000"/>
                </a:solidFill>
                <a:latin typeface="Corbel"/>
                <a:ea typeface="Corbel"/>
                <a:cs typeface="Corbel"/>
                <a:sym typeface="Corbel"/>
              </a:rPr>
              <a:t>)</a:t>
            </a:r>
            <a:endParaRPr b="0" i="0" sz="1350" u="none" cap="none" strike="noStrike">
              <a:solidFill>
                <a:srgbClr val="000000"/>
              </a:solidFill>
              <a:latin typeface="Corbel"/>
              <a:ea typeface="Corbel"/>
              <a:cs typeface="Corbel"/>
              <a:sym typeface="Corbel"/>
            </a:endParaRPr>
          </a:p>
        </p:txBody>
      </p:sp>
      <p:sp>
        <p:nvSpPr>
          <p:cNvPr id="743" name="Google Shape;743;p102"/>
          <p:cNvSpPr/>
          <p:nvPr/>
        </p:nvSpPr>
        <p:spPr>
          <a:xfrm>
            <a:off x="3608599" y="3214692"/>
            <a:ext cx="901209" cy="259045"/>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Clr>
                <a:srgbClr val="000000"/>
              </a:buClr>
              <a:buSzPts val="1200"/>
              <a:buFont typeface="Corbel"/>
              <a:buNone/>
            </a:pPr>
            <a:r>
              <a:rPr b="0" i="0" lang="en-US" sz="1200" u="none" cap="none" strike="noStrike">
                <a:solidFill>
                  <a:srgbClr val="000000"/>
                </a:solidFill>
                <a:latin typeface="Corbel"/>
                <a:ea typeface="Corbel"/>
                <a:cs typeface="Corbel"/>
                <a:sym typeface="Corbel"/>
              </a:rPr>
              <a:t>(first block)</a:t>
            </a:r>
            <a:endParaRPr b="0" i="0" sz="1350" u="none" cap="none" strike="noStrike">
              <a:solidFill>
                <a:srgbClr val="000000"/>
              </a:solidFill>
              <a:latin typeface="Corbel"/>
              <a:ea typeface="Corbel"/>
              <a:cs typeface="Corbel"/>
              <a:sym typeface="Corbel"/>
            </a:endParaRPr>
          </a:p>
        </p:txBody>
      </p:sp>
      <p:sp>
        <p:nvSpPr>
          <p:cNvPr id="744" name="Google Shape;744;p102"/>
          <p:cNvSpPr/>
          <p:nvPr/>
        </p:nvSpPr>
        <p:spPr>
          <a:xfrm>
            <a:off x="6179356" y="3214692"/>
            <a:ext cx="930191" cy="259045"/>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Clr>
                <a:srgbClr val="000000"/>
              </a:buClr>
              <a:buSzPts val="1200"/>
              <a:buFont typeface="Corbel"/>
              <a:buNone/>
            </a:pPr>
            <a:r>
              <a:rPr b="0" i="0" lang="en-US" sz="1200" u="none" cap="none" strike="noStrike">
                <a:solidFill>
                  <a:srgbClr val="000000"/>
                </a:solidFill>
                <a:latin typeface="Corbel"/>
                <a:ea typeface="Corbel"/>
                <a:cs typeface="Corbel"/>
                <a:sym typeface="Corbel"/>
              </a:rPr>
              <a:t>(next block)</a:t>
            </a:r>
            <a:endParaRPr b="0" i="0" sz="1350" u="none" cap="none" strike="noStrike">
              <a:solidFill>
                <a:srgbClr val="000000"/>
              </a:solidFill>
              <a:latin typeface="Corbel"/>
              <a:ea typeface="Corbel"/>
              <a:cs typeface="Corbel"/>
              <a:sym typeface="Corbe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3"/>
          <p:cNvSpPr txBox="1"/>
          <p:nvPr>
            <p:ph type="title"/>
          </p:nvPr>
        </p:nvSpPr>
        <p:spPr>
          <a:xfrm>
            <a:off x="171448" y="107145"/>
            <a:ext cx="8801104" cy="58935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700"/>
              <a:buFont typeface="Corbel"/>
              <a:buNone/>
            </a:pPr>
            <a:r>
              <a:rPr lang="en-US"/>
              <a:t>Anatomy of a File Read</a:t>
            </a:r>
            <a:endParaRPr/>
          </a:p>
        </p:txBody>
      </p:sp>
      <p:pic>
        <p:nvPicPr>
          <p:cNvPr id="750" name="Google Shape;750;p103"/>
          <p:cNvPicPr preferRelativeResize="0"/>
          <p:nvPr>
            <p:ph idx="1" type="body"/>
          </p:nvPr>
        </p:nvPicPr>
        <p:blipFill rotWithShape="1">
          <a:blip r:embed="rId3">
            <a:alphaModFix/>
          </a:blip>
          <a:srcRect b="29569" l="9091" r="41818" t="28229"/>
          <a:stretch/>
        </p:blipFill>
        <p:spPr>
          <a:xfrm>
            <a:off x="803933" y="696503"/>
            <a:ext cx="6620912" cy="3796307"/>
          </a:xfrm>
          <a:prstGeom prst="rect">
            <a:avLst/>
          </a:prstGeom>
          <a:noFill/>
          <a:ln>
            <a:noFill/>
          </a:ln>
        </p:spPr>
      </p:pic>
      <p:sp>
        <p:nvSpPr>
          <p:cNvPr id="751" name="Google Shape;751;p103"/>
          <p:cNvSpPr txBox="1"/>
          <p:nvPr>
            <p:ph idx="12" type="sldNum"/>
          </p:nvPr>
        </p:nvSpPr>
        <p:spPr>
          <a:xfrm>
            <a:off x="4250529" y="4929204"/>
            <a:ext cx="642942" cy="16073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Corbel"/>
              <a:buNone/>
            </a:pPr>
            <a:fld id="{00000000-1234-1234-1234-123412341234}" type="slidenum">
              <a:rPr b="0" i="0" lang="en-US" sz="900" u="none" cap="none" strike="noStrike">
                <a:solidFill>
                  <a:srgbClr val="000000"/>
                </a:solidFill>
                <a:latin typeface="Corbel"/>
                <a:ea typeface="Corbel"/>
                <a:cs typeface="Corbel"/>
                <a:sym typeface="Corbel"/>
              </a:rPr>
              <a:t>‹#›</a:t>
            </a:fld>
            <a:endParaRPr b="0" i="0" sz="900" u="none" cap="none" strike="noStrike">
              <a:solidFill>
                <a:srgbClr val="000000"/>
              </a:solidFill>
              <a:latin typeface="Corbel"/>
              <a:ea typeface="Corbel"/>
              <a:cs typeface="Corbel"/>
              <a:sym typeface="Corbe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4"/>
          <p:cNvSpPr txBox="1"/>
          <p:nvPr>
            <p:ph type="title"/>
          </p:nvPr>
        </p:nvSpPr>
        <p:spPr>
          <a:xfrm>
            <a:off x="171448" y="107145"/>
            <a:ext cx="8801104" cy="58935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700"/>
              <a:buFont typeface="Corbel"/>
              <a:buNone/>
            </a:pPr>
            <a:r>
              <a:rPr lang="en-US"/>
              <a:t>Anatomy of a File Read (cont’d)</a:t>
            </a:r>
            <a:endParaRPr/>
          </a:p>
        </p:txBody>
      </p:sp>
      <p:sp>
        <p:nvSpPr>
          <p:cNvPr id="757" name="Google Shape;757;p104"/>
          <p:cNvSpPr txBox="1"/>
          <p:nvPr>
            <p:ph idx="12" type="sldNum"/>
          </p:nvPr>
        </p:nvSpPr>
        <p:spPr>
          <a:xfrm>
            <a:off x="4250529" y="4929204"/>
            <a:ext cx="642942" cy="16073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Corbel"/>
              <a:buNone/>
            </a:pPr>
            <a:fld id="{00000000-1234-1234-1234-123412341234}" type="slidenum">
              <a:rPr b="0" i="0" lang="en-US" sz="900" u="none" cap="none" strike="noStrike">
                <a:solidFill>
                  <a:srgbClr val="000000"/>
                </a:solidFill>
                <a:latin typeface="Corbel"/>
                <a:ea typeface="Corbel"/>
                <a:cs typeface="Corbel"/>
                <a:sym typeface="Corbel"/>
              </a:rPr>
              <a:t>‹#›</a:t>
            </a:fld>
            <a:endParaRPr b="0" i="0" sz="900" u="none" cap="none" strike="noStrike">
              <a:solidFill>
                <a:srgbClr val="000000"/>
              </a:solidFill>
              <a:latin typeface="Corbel"/>
              <a:ea typeface="Corbel"/>
              <a:cs typeface="Corbel"/>
              <a:sym typeface="Corbel"/>
            </a:endParaRPr>
          </a:p>
        </p:txBody>
      </p:sp>
      <p:sp>
        <p:nvSpPr>
          <p:cNvPr id="758" name="Google Shape;758;p104"/>
          <p:cNvSpPr txBox="1"/>
          <p:nvPr>
            <p:ph idx="1" type="body"/>
          </p:nvPr>
        </p:nvSpPr>
        <p:spPr>
          <a:xfrm>
            <a:off x="1271586" y="803660"/>
            <a:ext cx="6600828" cy="4071966"/>
          </a:xfrm>
          <a:prstGeom prst="rect">
            <a:avLst/>
          </a:prstGeom>
          <a:noFill/>
          <a:ln>
            <a:noFill/>
          </a:ln>
        </p:spPr>
        <p:txBody>
          <a:bodyPr anchorCtr="0" anchor="t" bIns="45700" lIns="91425" spcFirstLastPara="1" rIns="91425" wrap="square" tIns="45700">
            <a:normAutofit/>
          </a:bodyPr>
          <a:lstStyle/>
          <a:p>
            <a:pPr indent="-123825" lvl="0" marL="257175" rtl="0" algn="l">
              <a:spcBef>
                <a:spcPts val="0"/>
              </a:spcBef>
              <a:spcAft>
                <a:spcPts val="0"/>
              </a:spcAft>
              <a:buSzPts val="2100"/>
              <a:buNone/>
            </a:pPr>
            <a:r>
              <a:t/>
            </a:r>
            <a:endParaRPr sz="2100"/>
          </a:p>
          <a:p>
            <a:pPr indent="-123825" lvl="0" marL="257175" rtl="0" algn="l">
              <a:spcBef>
                <a:spcPts val="870"/>
              </a:spcBef>
              <a:spcAft>
                <a:spcPts val="0"/>
              </a:spcAft>
              <a:buSzPts val="2100"/>
              <a:buNone/>
            </a:pPr>
            <a:r>
              <a:t/>
            </a:r>
            <a:endParaRPr sz="2100"/>
          </a:p>
          <a:p>
            <a:pPr indent="-257175" lvl="0" marL="257175" rtl="0" algn="l">
              <a:spcBef>
                <a:spcPts val="870"/>
              </a:spcBef>
              <a:spcAft>
                <a:spcPts val="0"/>
              </a:spcAft>
              <a:buSzPts val="2100"/>
              <a:buNone/>
            </a:pPr>
            <a:r>
              <a:t/>
            </a:r>
            <a:endParaRPr sz="2100"/>
          </a:p>
          <a:p>
            <a:pPr indent="-257175" lvl="0" marL="257175" rtl="0" algn="l">
              <a:spcBef>
                <a:spcPts val="870"/>
              </a:spcBef>
              <a:spcAft>
                <a:spcPts val="0"/>
              </a:spcAft>
              <a:buSzPts val="2100"/>
              <a:buChar char="▪"/>
            </a:pPr>
            <a:r>
              <a:rPr lang="en-US" sz="2100"/>
              <a:t>Error handling</a:t>
            </a:r>
            <a:endParaRPr/>
          </a:p>
          <a:p>
            <a:pPr indent="-214312" lvl="1" marL="557213" rtl="0" algn="l">
              <a:spcBef>
                <a:spcPts val="810"/>
              </a:spcBef>
              <a:spcAft>
                <a:spcPts val="0"/>
              </a:spcAft>
              <a:buSzPts val="1800"/>
              <a:buChar char="–"/>
            </a:pPr>
            <a:r>
              <a:rPr lang="en-US" sz="1800"/>
              <a:t>Error in client-datanode communication </a:t>
            </a:r>
            <a:endParaRPr/>
          </a:p>
          <a:p>
            <a:pPr indent="-171450" lvl="2" marL="857250" rtl="0" algn="l">
              <a:spcBef>
                <a:spcPts val="780"/>
              </a:spcBef>
              <a:spcAft>
                <a:spcPts val="0"/>
              </a:spcAft>
              <a:buSzPts val="1650"/>
              <a:buChar char="▪"/>
            </a:pPr>
            <a:r>
              <a:rPr lang="en-US" sz="1650"/>
              <a:t>Try next closest datanode for the block</a:t>
            </a:r>
            <a:endParaRPr/>
          </a:p>
          <a:p>
            <a:pPr indent="-171450" lvl="2" marL="857250" rtl="0" algn="l">
              <a:spcBef>
                <a:spcPts val="780"/>
              </a:spcBef>
              <a:spcAft>
                <a:spcPts val="0"/>
              </a:spcAft>
              <a:buSzPts val="1650"/>
              <a:buChar char="▪"/>
            </a:pPr>
            <a:r>
              <a:rPr lang="en-US" sz="1650"/>
              <a:t>Remember failed datanode for later blocks</a:t>
            </a:r>
            <a:endParaRPr/>
          </a:p>
          <a:p>
            <a:pPr indent="-214312" lvl="1" marL="557213" rtl="0" algn="l">
              <a:spcBef>
                <a:spcPts val="810"/>
              </a:spcBef>
              <a:spcAft>
                <a:spcPts val="0"/>
              </a:spcAft>
              <a:buSzPts val="1800"/>
              <a:buChar char="–"/>
            </a:pPr>
            <a:r>
              <a:rPr lang="en-US" sz="1800"/>
              <a:t>Block checksum error</a:t>
            </a:r>
            <a:endParaRPr/>
          </a:p>
          <a:p>
            <a:pPr indent="-171450" lvl="2" marL="857250" rtl="0" algn="l">
              <a:spcBef>
                <a:spcPts val="780"/>
              </a:spcBef>
              <a:spcAft>
                <a:spcPts val="0"/>
              </a:spcAft>
              <a:buSzPts val="1650"/>
              <a:buChar char="▪"/>
            </a:pPr>
            <a:r>
              <a:rPr lang="en-US" sz="1650"/>
              <a:t>Report to the namenode</a:t>
            </a:r>
            <a:endParaRPr sz="1650"/>
          </a:p>
          <a:p>
            <a:pPr indent="-123825" lvl="0" marL="257175" rtl="0" algn="l">
              <a:spcBef>
                <a:spcPts val="870"/>
              </a:spcBef>
              <a:spcAft>
                <a:spcPts val="0"/>
              </a:spcAft>
              <a:buSzPts val="2100"/>
              <a:buNone/>
            </a:pPr>
            <a:r>
              <a:t/>
            </a:r>
            <a:endParaRPr sz="2100"/>
          </a:p>
          <a:p>
            <a:pPr indent="-123825" lvl="0" marL="257175" rtl="0" algn="l">
              <a:spcBef>
                <a:spcPts val="870"/>
              </a:spcBef>
              <a:spcAft>
                <a:spcPts val="0"/>
              </a:spcAft>
              <a:buSzPts val="2100"/>
              <a:buNone/>
            </a:pPr>
            <a:r>
              <a:t/>
            </a:r>
            <a:endParaRPr sz="2100"/>
          </a:p>
        </p:txBody>
      </p:sp>
      <p:grpSp>
        <p:nvGrpSpPr>
          <p:cNvPr id="759" name="Google Shape;759;p104"/>
          <p:cNvGrpSpPr/>
          <p:nvPr/>
        </p:nvGrpSpPr>
        <p:grpSpPr>
          <a:xfrm>
            <a:off x="1571604" y="964395"/>
            <a:ext cx="5840057" cy="910835"/>
            <a:chOff x="428596" y="1285860"/>
            <a:chExt cx="3571900" cy="1062641"/>
          </a:xfrm>
        </p:grpSpPr>
        <p:sp>
          <p:nvSpPr>
            <p:cNvPr id="760" name="Google Shape;760;p104"/>
            <p:cNvSpPr/>
            <p:nvPr/>
          </p:nvSpPr>
          <p:spPr>
            <a:xfrm>
              <a:off x="428596" y="1571613"/>
              <a:ext cx="3571900" cy="776888"/>
            </a:xfrm>
            <a:prstGeom prst="roundRect">
              <a:avLst>
                <a:gd fmla="val 16667" name="adj"/>
              </a:avLst>
            </a:prstGeom>
            <a:solidFill>
              <a:srgbClr val="DAE5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560"/>
                <a:buFont typeface="Corbel"/>
                <a:buNone/>
              </a:pPr>
              <a:r>
                <a:rPr b="0" i="0" lang="en-US" sz="1950" u="none" cap="none" strike="noStrike">
                  <a:solidFill>
                    <a:srgbClr val="000000"/>
                  </a:solidFill>
                  <a:latin typeface="Corbel"/>
                  <a:ea typeface="Corbel"/>
                  <a:cs typeface="Corbel"/>
                  <a:sym typeface="Corbel"/>
                </a:rPr>
                <a:t>Client contacts datanodes directly to retrieve data </a:t>
              </a:r>
              <a:endParaRPr/>
            </a:p>
          </p:txBody>
        </p:sp>
        <p:sp>
          <p:nvSpPr>
            <p:cNvPr id="761" name="Google Shape;761;p104"/>
            <p:cNvSpPr/>
            <p:nvPr/>
          </p:nvSpPr>
          <p:spPr>
            <a:xfrm>
              <a:off x="428596" y="1285860"/>
              <a:ext cx="3571900" cy="437558"/>
            </a:xfrm>
            <a:prstGeom prst="round2SameRect">
              <a:avLst>
                <a:gd fmla="val 16667" name="adj1"/>
                <a:gd fmla="val 0" name="adj2"/>
              </a:avLst>
            </a:prstGeom>
            <a:solidFill>
              <a:srgbClr val="0F243E"/>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100"/>
                <a:buFont typeface="Corbel"/>
                <a:buNone/>
              </a:pPr>
              <a:r>
                <a:rPr b="0" i="0" lang="en-US" sz="2100" u="none" cap="none" strike="noStrike">
                  <a:solidFill>
                    <a:srgbClr val="FFFFFF"/>
                  </a:solidFill>
                  <a:latin typeface="Corbel"/>
                  <a:ea typeface="Corbel"/>
                  <a:cs typeface="Corbel"/>
                  <a:sym typeface="Corbel"/>
                </a:rPr>
                <a:t> Key point</a:t>
              </a:r>
              <a:endParaRPr b="0" i="0" sz="2100" u="none" cap="none" strike="noStrike">
                <a:solidFill>
                  <a:srgbClr val="FFFFFF"/>
                </a:solidFill>
                <a:latin typeface="Corbel"/>
                <a:ea typeface="Corbel"/>
                <a:cs typeface="Corbel"/>
                <a:sym typeface="Corbel"/>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descr="preencoded.png" id="767" name="Google Shape;767;p10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descr="preencoded.png" id="773" name="Google Shape;773;p106"/>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7"/>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                                                      Basic Filesystem Operations</a:t>
            </a:r>
            <a:endParaRPr/>
          </a:p>
        </p:txBody>
      </p:sp>
      <p:sp>
        <p:nvSpPr>
          <p:cNvPr id="779" name="Google Shape;779;p10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80" name="Google Shape;780;p107"/>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781" name="Google Shape;781;p107"/>
          <p:cNvPicPr preferRelativeResize="0"/>
          <p:nvPr/>
        </p:nvPicPr>
        <p:blipFill rotWithShape="1">
          <a:blip r:embed="rId3">
            <a:alphaModFix/>
          </a:blip>
          <a:srcRect b="32487" l="271" r="18529" t="15823"/>
          <a:stretch/>
        </p:blipFill>
        <p:spPr>
          <a:xfrm>
            <a:off x="1271586" y="827762"/>
            <a:ext cx="5568666" cy="264629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8"/>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                                                       Basic Filesystem Operations</a:t>
            </a:r>
            <a:endParaRPr/>
          </a:p>
        </p:txBody>
      </p:sp>
      <p:sp>
        <p:nvSpPr>
          <p:cNvPr id="787" name="Google Shape;787;p10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88" name="Google Shape;788;p108"/>
          <p:cNvSpPr txBox="1"/>
          <p:nvPr>
            <p:ph idx="1" type="body"/>
          </p:nvPr>
        </p:nvSpPr>
        <p:spPr>
          <a:xfrm>
            <a:off x="1271586" y="803660"/>
            <a:ext cx="6600828" cy="4071966"/>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Copying a file from the local filesystem to HDFS</a:t>
            </a:r>
            <a:endParaRPr/>
          </a:p>
          <a:p>
            <a:pPr indent="-170180" lvl="0" marL="342900" rtl="0" algn="l">
              <a:spcBef>
                <a:spcPts val="994"/>
              </a:spcBef>
              <a:spcAft>
                <a:spcPts val="0"/>
              </a:spcAft>
              <a:buClr>
                <a:schemeClr val="dk1"/>
              </a:buClr>
              <a:buSzPct val="100000"/>
              <a:buNone/>
            </a:pPr>
            <a:r>
              <a:t/>
            </a:r>
            <a:endParaRPr/>
          </a:p>
          <a:p>
            <a:pPr indent="-170180" lvl="0" marL="342900" rtl="0" algn="l">
              <a:spcBef>
                <a:spcPts val="994"/>
              </a:spcBef>
              <a:spcAft>
                <a:spcPts val="0"/>
              </a:spcAft>
              <a:buClr>
                <a:schemeClr val="dk1"/>
              </a:buClr>
              <a:buSzPct val="100000"/>
              <a:buNone/>
            </a:pPr>
            <a:r>
              <a:t/>
            </a:r>
            <a:endParaRPr/>
          </a:p>
          <a:p>
            <a:pPr indent="-342900" lvl="0" marL="342900" rtl="0" algn="l">
              <a:spcBef>
                <a:spcPts val="994"/>
              </a:spcBef>
              <a:spcAft>
                <a:spcPts val="0"/>
              </a:spcAft>
              <a:buClr>
                <a:schemeClr val="dk1"/>
              </a:buClr>
              <a:buSzPct val="100000"/>
              <a:buChar char="•"/>
            </a:pPr>
            <a:r>
              <a:rPr lang="en-US"/>
              <a:t>Copying the file back to the local filesystem</a:t>
            </a:r>
            <a:endParaRPr/>
          </a:p>
          <a:p>
            <a:pPr indent="-170180" lvl="0" marL="342900" rtl="0" algn="l">
              <a:spcBef>
                <a:spcPts val="994"/>
              </a:spcBef>
              <a:spcAft>
                <a:spcPts val="0"/>
              </a:spcAft>
              <a:buClr>
                <a:schemeClr val="dk1"/>
              </a:buClr>
              <a:buSzPct val="100000"/>
              <a:buNone/>
            </a:pPr>
            <a:r>
              <a:t/>
            </a:r>
            <a:endParaRPr/>
          </a:p>
          <a:p>
            <a:pPr indent="-170180" lvl="0" marL="342900" rtl="0" algn="l">
              <a:spcBef>
                <a:spcPts val="994"/>
              </a:spcBef>
              <a:spcAft>
                <a:spcPts val="0"/>
              </a:spcAft>
              <a:buClr>
                <a:schemeClr val="dk1"/>
              </a:buClr>
              <a:buSzPct val="100000"/>
              <a:buNone/>
            </a:pPr>
            <a:r>
              <a:t/>
            </a:r>
            <a:endParaRPr/>
          </a:p>
          <a:p>
            <a:pPr indent="-342900" lvl="0" marL="342900" rtl="0" algn="l">
              <a:spcBef>
                <a:spcPts val="994"/>
              </a:spcBef>
              <a:spcAft>
                <a:spcPts val="0"/>
              </a:spcAft>
              <a:buClr>
                <a:schemeClr val="dk1"/>
              </a:buClr>
              <a:buSzPct val="100000"/>
              <a:buChar char="•"/>
            </a:pPr>
            <a:r>
              <a:rPr lang="en-US"/>
              <a:t>Creating a directory</a:t>
            </a:r>
            <a:endParaRPr/>
          </a:p>
        </p:txBody>
      </p:sp>
      <p:sp>
        <p:nvSpPr>
          <p:cNvPr id="789" name="Google Shape;789;p108"/>
          <p:cNvSpPr/>
          <p:nvPr/>
        </p:nvSpPr>
        <p:spPr>
          <a:xfrm>
            <a:off x="1464447" y="1178709"/>
            <a:ext cx="6268685" cy="535785"/>
          </a:xfrm>
          <a:prstGeom prst="roundRect">
            <a:avLst>
              <a:gd fmla="val 16667" name="adj"/>
            </a:avLst>
          </a:prstGeom>
          <a:solidFill>
            <a:schemeClr val="lt1"/>
          </a:solidFill>
          <a:ln cap="flat" cmpd="sng" w="381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chemeClr val="dk1"/>
                </a:solidFill>
                <a:latin typeface="Corbel"/>
                <a:ea typeface="Corbel"/>
                <a:cs typeface="Corbel"/>
                <a:sym typeface="Corbel"/>
              </a:rPr>
              <a:t>%  </a:t>
            </a:r>
            <a:r>
              <a:rPr b="1" lang="en-US" sz="1275">
                <a:solidFill>
                  <a:schemeClr val="dk1"/>
                </a:solidFill>
                <a:latin typeface="Droid Sans Mono"/>
                <a:ea typeface="Droid Sans Mono"/>
                <a:cs typeface="Droid Sans Mono"/>
                <a:sym typeface="Droid Sans Mono"/>
              </a:rPr>
              <a:t>hdfs dfs –copyFromLocal input/docs/quangle.txt </a:t>
            </a:r>
            <a:r>
              <a:rPr b="1" lang="en-US" sz="1275">
                <a:solidFill>
                  <a:srgbClr val="A5A5A5"/>
                </a:solidFill>
                <a:latin typeface="Droid Sans Mono"/>
                <a:ea typeface="Droid Sans Mono"/>
                <a:cs typeface="Droid Sans Mono"/>
                <a:sym typeface="Droid Sans Mono"/>
              </a:rPr>
              <a:t>hdfs://localhost</a:t>
            </a:r>
            <a:r>
              <a:rPr b="1" lang="en-US" sz="1275">
                <a:solidFill>
                  <a:schemeClr val="dk1"/>
                </a:solidFill>
                <a:latin typeface="Droid Sans Mono"/>
                <a:ea typeface="Droid Sans Mono"/>
                <a:cs typeface="Droid Sans Mono"/>
                <a:sym typeface="Droid Sans Mono"/>
              </a:rPr>
              <a:t>/user/tom/quangle.txt </a:t>
            </a:r>
            <a:endParaRPr b="1" sz="1275">
              <a:solidFill>
                <a:schemeClr val="dk1"/>
              </a:solidFill>
              <a:latin typeface="Droid Sans Mono"/>
              <a:ea typeface="Droid Sans Mono"/>
              <a:cs typeface="Droid Sans Mono"/>
              <a:sym typeface="Droid Sans Mono"/>
            </a:endParaRPr>
          </a:p>
        </p:txBody>
      </p:sp>
      <p:sp>
        <p:nvSpPr>
          <p:cNvPr id="790" name="Google Shape;790;p108"/>
          <p:cNvSpPr/>
          <p:nvPr/>
        </p:nvSpPr>
        <p:spPr>
          <a:xfrm>
            <a:off x="1464447" y="2357436"/>
            <a:ext cx="6268685" cy="535785"/>
          </a:xfrm>
          <a:prstGeom prst="roundRect">
            <a:avLst>
              <a:gd fmla="val 16667" name="adj"/>
            </a:avLst>
          </a:prstGeom>
          <a:solidFill>
            <a:schemeClr val="lt1"/>
          </a:solidFill>
          <a:ln cap="flat" cmpd="sng" w="381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chemeClr val="dk1"/>
                </a:solidFill>
                <a:latin typeface="Corbel"/>
                <a:ea typeface="Corbel"/>
                <a:cs typeface="Corbel"/>
                <a:sym typeface="Corbel"/>
              </a:rPr>
              <a:t>%  </a:t>
            </a:r>
            <a:r>
              <a:rPr b="1" lang="en-US" sz="1275">
                <a:solidFill>
                  <a:schemeClr val="dk1"/>
                </a:solidFill>
                <a:latin typeface="Droid Sans Mono"/>
                <a:ea typeface="Droid Sans Mono"/>
                <a:cs typeface="Droid Sans Mono"/>
                <a:sym typeface="Droid Sans Mono"/>
              </a:rPr>
              <a:t>hdfs dfs –copyToLocal </a:t>
            </a:r>
            <a:r>
              <a:rPr b="1" lang="en-US" sz="1275">
                <a:solidFill>
                  <a:srgbClr val="A5A5A5"/>
                </a:solidFill>
                <a:latin typeface="Droid Sans Mono"/>
                <a:ea typeface="Droid Sans Mono"/>
                <a:cs typeface="Droid Sans Mono"/>
                <a:sym typeface="Droid Sans Mono"/>
              </a:rPr>
              <a:t>hdfs://localhost</a:t>
            </a:r>
            <a:r>
              <a:rPr b="1" lang="en-US" sz="1275">
                <a:solidFill>
                  <a:schemeClr val="dk1"/>
                </a:solidFill>
                <a:latin typeface="Droid Sans Mono"/>
                <a:ea typeface="Droid Sans Mono"/>
                <a:cs typeface="Droid Sans Mono"/>
                <a:sym typeface="Droid Sans Mono"/>
              </a:rPr>
              <a:t>/user/tom/quangle.txt </a:t>
            </a:r>
            <a:endParaRPr/>
          </a:p>
          <a:p>
            <a:pPr indent="0" lvl="0" marL="0" marR="0" rtl="0" algn="l">
              <a:spcBef>
                <a:spcPts val="0"/>
              </a:spcBef>
              <a:spcAft>
                <a:spcPts val="0"/>
              </a:spcAft>
              <a:buNone/>
            </a:pPr>
            <a:r>
              <a:rPr b="1" lang="en-US" sz="1275">
                <a:solidFill>
                  <a:schemeClr val="dk1"/>
                </a:solidFill>
                <a:latin typeface="Droid Sans Mono"/>
                <a:ea typeface="Droid Sans Mono"/>
                <a:cs typeface="Droid Sans Mono"/>
                <a:sym typeface="Droid Sans Mono"/>
              </a:rPr>
              <a:t>quangle.copy.txt</a:t>
            </a:r>
            <a:endParaRPr b="1" sz="1275">
              <a:solidFill>
                <a:schemeClr val="dk1"/>
              </a:solidFill>
              <a:latin typeface="Droid Sans Mono"/>
              <a:ea typeface="Droid Sans Mono"/>
              <a:cs typeface="Droid Sans Mono"/>
              <a:sym typeface="Droid Sans Mono"/>
            </a:endParaRPr>
          </a:p>
        </p:txBody>
      </p:sp>
      <p:sp>
        <p:nvSpPr>
          <p:cNvPr id="791" name="Google Shape;791;p108"/>
          <p:cNvSpPr/>
          <p:nvPr/>
        </p:nvSpPr>
        <p:spPr>
          <a:xfrm>
            <a:off x="1464447" y="3482585"/>
            <a:ext cx="6268685" cy="1071570"/>
          </a:xfrm>
          <a:prstGeom prst="roundRect">
            <a:avLst>
              <a:gd fmla="val 16667" name="adj"/>
            </a:avLst>
          </a:prstGeom>
          <a:solidFill>
            <a:schemeClr val="lt1"/>
          </a:solidFill>
          <a:ln cap="flat" cmpd="sng" w="381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chemeClr val="dk1"/>
                </a:solidFill>
                <a:latin typeface="Corbel"/>
                <a:ea typeface="Corbel"/>
                <a:cs typeface="Corbel"/>
                <a:sym typeface="Corbel"/>
              </a:rPr>
              <a:t>%  </a:t>
            </a:r>
            <a:r>
              <a:rPr b="1" lang="en-US" sz="1275">
                <a:solidFill>
                  <a:schemeClr val="dk1"/>
                </a:solidFill>
                <a:latin typeface="Droid Sans Mono"/>
                <a:ea typeface="Droid Sans Mono"/>
                <a:cs typeface="Droid Sans Mono"/>
                <a:sym typeface="Droid Sans Mono"/>
              </a:rPr>
              <a:t>hdfs dfs –mkdir books</a:t>
            </a:r>
            <a:endParaRPr/>
          </a:p>
          <a:p>
            <a:pPr indent="0" lvl="0" marL="0" marR="0" rtl="0" algn="l">
              <a:spcBef>
                <a:spcPts val="0"/>
              </a:spcBef>
              <a:spcAft>
                <a:spcPts val="0"/>
              </a:spcAft>
              <a:buNone/>
            </a:pPr>
            <a:r>
              <a:rPr b="1" lang="en-US" sz="1275">
                <a:solidFill>
                  <a:schemeClr val="dk1"/>
                </a:solidFill>
                <a:latin typeface="Droid Sans Mono"/>
                <a:ea typeface="Droid Sans Mono"/>
                <a:cs typeface="Droid Sans Mono"/>
                <a:sym typeface="Droid Sans Mono"/>
              </a:rPr>
              <a:t>% hdfs fs -ls .</a:t>
            </a:r>
            <a:endParaRPr/>
          </a:p>
          <a:p>
            <a:pPr indent="0" lvl="0" marL="0" marR="0" rtl="0" algn="l">
              <a:spcBef>
                <a:spcPts val="0"/>
              </a:spcBef>
              <a:spcAft>
                <a:spcPts val="0"/>
              </a:spcAft>
              <a:buNone/>
            </a:pPr>
            <a:r>
              <a:rPr b="1" lang="en-US" sz="1050">
                <a:solidFill>
                  <a:schemeClr val="dk1"/>
                </a:solidFill>
                <a:latin typeface="Droid Sans Mono"/>
                <a:ea typeface="Droid Sans Mono"/>
                <a:cs typeface="Droid Sans Mono"/>
                <a:sym typeface="Droid Sans Mono"/>
              </a:rPr>
              <a:t>Found 2 items</a:t>
            </a:r>
            <a:endParaRPr/>
          </a:p>
          <a:p>
            <a:pPr indent="0" lvl="0" marL="0" marR="0" rtl="0" algn="l">
              <a:spcBef>
                <a:spcPts val="0"/>
              </a:spcBef>
              <a:spcAft>
                <a:spcPts val="0"/>
              </a:spcAft>
              <a:buNone/>
            </a:pPr>
            <a:r>
              <a:rPr b="1" lang="en-US" sz="1050">
                <a:solidFill>
                  <a:schemeClr val="dk1"/>
                </a:solidFill>
                <a:latin typeface="Droid Sans Mono"/>
                <a:ea typeface="Droid Sans Mono"/>
                <a:cs typeface="Droid Sans Mono"/>
                <a:sym typeface="Droid Sans Mono"/>
              </a:rPr>
              <a:t>drwxr-xr-x - tom supergroup   0 2009-04-02 22:41 /user/tom/books</a:t>
            </a:r>
            <a:endParaRPr/>
          </a:p>
          <a:p>
            <a:pPr indent="0" lvl="0" marL="0" marR="0" rtl="0" algn="l">
              <a:spcBef>
                <a:spcPts val="0"/>
              </a:spcBef>
              <a:spcAft>
                <a:spcPts val="0"/>
              </a:spcAft>
              <a:buNone/>
            </a:pPr>
            <a:r>
              <a:rPr b="1" lang="en-US" sz="1050">
                <a:solidFill>
                  <a:schemeClr val="dk1"/>
                </a:solidFill>
                <a:latin typeface="Droid Sans Mono"/>
                <a:ea typeface="Droid Sans Mono"/>
                <a:cs typeface="Droid Sans Mono"/>
                <a:sym typeface="Droid Sans Mono"/>
              </a:rPr>
              <a:t>-rw-r--r-- 1 tom supergroup 118 2009-04-02 22:29 /user/tom/quangle.txt</a:t>
            </a:r>
            <a:endParaRPr b="1" sz="1050">
              <a:solidFill>
                <a:schemeClr val="dk1"/>
              </a:solidFill>
              <a:latin typeface="Droid Sans Mono"/>
              <a:ea typeface="Droid Sans Mono"/>
              <a:cs typeface="Droid Sans Mono"/>
              <a:sym typeface="Droid Sans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descr="preencoded.png" id="797" name="Google Shape;797;p109"/>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preencoded.png" id="165" name="Google Shape;165;p1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descr="preencoded.png" id="803" name="Google Shape;803;p11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descr="preencoded.png" id="809" name="Google Shape;809;p11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descr="preencoded.png" id="815" name="Google Shape;815;p11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descr="preencoded.png" id="821" name="Google Shape;821;p11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descr="preencoded.png" id="827" name="Google Shape;827;p11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descr="preencoded.png" id="833" name="Google Shape;833;p11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descr="preencoded.png" id="839" name="Google Shape;839;p116"/>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descr="preencoded.png" id="845" name="Google Shape;845;p117"/>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descr="preencoded.png" id="851" name="Google Shape;851;p118"/>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descr="preencoded.png" id="857" name="Google Shape;857;p119"/>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preencoded.png" id="171" name="Google Shape;171;p1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pic>
        <p:nvPicPr>
          <p:cNvPr descr="preencoded.png" id="863" name="Google Shape;863;p12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21"/>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                                                RDBMS vs. MapReduce</a:t>
            </a:r>
            <a:endParaRPr/>
          </a:p>
        </p:txBody>
      </p:sp>
      <p:graphicFrame>
        <p:nvGraphicFramePr>
          <p:cNvPr id="869" name="Google Shape;869;p121"/>
          <p:cNvGraphicFramePr/>
          <p:nvPr/>
        </p:nvGraphicFramePr>
        <p:xfrm>
          <a:off x="1385646" y="843558"/>
          <a:ext cx="3000000" cy="3000000"/>
        </p:xfrm>
        <a:graphic>
          <a:graphicData uri="http://schemas.openxmlformats.org/drawingml/2006/table">
            <a:tbl>
              <a:tblPr bandRow="1" firstCol="1" firstRow="1">
                <a:noFill/>
                <a:tableStyleId>{D81396DC-4700-4A89-96D7-615458D9BA24}</a:tableStyleId>
              </a:tblPr>
              <a:tblGrid>
                <a:gridCol w="1608075"/>
                <a:gridCol w="2334375"/>
                <a:gridCol w="2430275"/>
              </a:tblGrid>
              <a:tr h="653850">
                <a:tc>
                  <a:txBody>
                    <a:bodyPr/>
                    <a:lstStyle/>
                    <a:p>
                      <a:pPr indent="0" lvl="0" marL="0" marR="0" rtl="0" algn="l">
                        <a:lnSpc>
                          <a:spcPct val="107000"/>
                        </a:lnSpc>
                        <a:spcBef>
                          <a:spcPts val="0"/>
                        </a:spcBef>
                        <a:spcAft>
                          <a:spcPts val="0"/>
                        </a:spcAft>
                        <a:buNone/>
                      </a:pPr>
                      <a:r>
                        <a:rPr lang="en-US" sz="1800" u="none" cap="none" strike="noStrike"/>
                        <a:t> </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Traditional RDBMS</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MapReduce</a:t>
                      </a:r>
                      <a:endParaRPr sz="1800" u="none" cap="none" strike="noStrike">
                        <a:latin typeface="Calibri"/>
                        <a:ea typeface="Calibri"/>
                        <a:cs typeface="Calibri"/>
                        <a:sym typeface="Calibri"/>
                      </a:endParaRPr>
                    </a:p>
                  </a:txBody>
                  <a:tcPr marT="7150" marB="7150" marR="7150" marL="7150" anchor="ctr"/>
                </a:tc>
              </a:tr>
              <a:tr h="340375">
                <a:tc>
                  <a:txBody>
                    <a:bodyPr/>
                    <a:lstStyle/>
                    <a:p>
                      <a:pPr indent="0" lvl="0" marL="0" marR="0" rtl="0" algn="l">
                        <a:lnSpc>
                          <a:spcPct val="107000"/>
                        </a:lnSpc>
                        <a:spcBef>
                          <a:spcPts val="0"/>
                        </a:spcBef>
                        <a:spcAft>
                          <a:spcPts val="0"/>
                        </a:spcAft>
                        <a:buNone/>
                      </a:pPr>
                      <a:r>
                        <a:rPr lang="en-US" sz="1800" u="none" cap="none" strike="noStrike"/>
                        <a:t>Data size</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Gigabytes</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Petabytes</a:t>
                      </a:r>
                      <a:endParaRPr sz="1800" u="none" cap="none" strike="noStrike">
                        <a:latin typeface="Calibri"/>
                        <a:ea typeface="Calibri"/>
                        <a:cs typeface="Calibri"/>
                        <a:sym typeface="Calibri"/>
                      </a:endParaRPr>
                    </a:p>
                  </a:txBody>
                  <a:tcPr marT="7150" marB="7150" marR="7150" marL="7150" anchor="ctr"/>
                </a:tc>
              </a:tr>
              <a:tr h="653850">
                <a:tc>
                  <a:txBody>
                    <a:bodyPr/>
                    <a:lstStyle/>
                    <a:p>
                      <a:pPr indent="0" lvl="0" marL="0" marR="0" rtl="0" algn="l">
                        <a:lnSpc>
                          <a:spcPct val="107000"/>
                        </a:lnSpc>
                        <a:spcBef>
                          <a:spcPts val="0"/>
                        </a:spcBef>
                        <a:spcAft>
                          <a:spcPts val="0"/>
                        </a:spcAft>
                        <a:buNone/>
                      </a:pPr>
                      <a:r>
                        <a:rPr lang="en-US" sz="1800" u="none" cap="none" strike="noStrike"/>
                        <a:t>Access</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Interactive and batch</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Batch</a:t>
                      </a:r>
                      <a:endParaRPr sz="1800" u="none" cap="none" strike="noStrike">
                        <a:latin typeface="Calibri"/>
                        <a:ea typeface="Calibri"/>
                        <a:cs typeface="Calibri"/>
                        <a:sym typeface="Calibri"/>
                      </a:endParaRPr>
                    </a:p>
                  </a:txBody>
                  <a:tcPr marT="7150" marB="7150" marR="7150" marL="7150" anchor="ctr"/>
                </a:tc>
              </a:tr>
              <a:tr h="681875">
                <a:tc>
                  <a:txBody>
                    <a:bodyPr/>
                    <a:lstStyle/>
                    <a:p>
                      <a:pPr indent="0" lvl="0" marL="0" marR="0" rtl="0" algn="l">
                        <a:lnSpc>
                          <a:spcPct val="107000"/>
                        </a:lnSpc>
                        <a:spcBef>
                          <a:spcPts val="0"/>
                        </a:spcBef>
                        <a:spcAft>
                          <a:spcPts val="0"/>
                        </a:spcAft>
                        <a:buNone/>
                      </a:pPr>
                      <a:r>
                        <a:rPr lang="en-US" sz="1800" u="none" cap="none" strike="noStrike"/>
                        <a:t>Updates</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Read and </a:t>
                      </a:r>
                      <a:endParaRPr/>
                    </a:p>
                    <a:p>
                      <a:pPr indent="0" lvl="0" marL="0" marR="0" rtl="0" algn="l">
                        <a:lnSpc>
                          <a:spcPct val="107000"/>
                        </a:lnSpc>
                        <a:spcBef>
                          <a:spcPts val="0"/>
                        </a:spcBef>
                        <a:spcAft>
                          <a:spcPts val="0"/>
                        </a:spcAft>
                        <a:buNone/>
                      </a:pPr>
                      <a:r>
                        <a:rPr lang="en-US" sz="1800" u="none" cap="none" strike="noStrike"/>
                        <a:t>write many times</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Write once, </a:t>
                      </a:r>
                      <a:endParaRPr/>
                    </a:p>
                    <a:p>
                      <a:pPr indent="0" lvl="0" marL="0" marR="0" rtl="0" algn="l">
                        <a:lnSpc>
                          <a:spcPct val="107000"/>
                        </a:lnSpc>
                        <a:spcBef>
                          <a:spcPts val="0"/>
                        </a:spcBef>
                        <a:spcAft>
                          <a:spcPts val="0"/>
                        </a:spcAft>
                        <a:buNone/>
                      </a:pPr>
                      <a:r>
                        <a:rPr lang="en-US" sz="1800" u="none" cap="none" strike="noStrike"/>
                        <a:t>read many times</a:t>
                      </a:r>
                      <a:endParaRPr sz="1800" u="none" cap="none" strike="noStrike">
                        <a:latin typeface="Calibri"/>
                        <a:ea typeface="Calibri"/>
                        <a:cs typeface="Calibri"/>
                        <a:sym typeface="Calibri"/>
                      </a:endParaRPr>
                    </a:p>
                  </a:txBody>
                  <a:tcPr marT="7150" marB="7150" marR="7150" marL="7150" anchor="ctr"/>
                </a:tc>
              </a:tr>
              <a:tr h="681875">
                <a:tc>
                  <a:txBody>
                    <a:bodyPr/>
                    <a:lstStyle/>
                    <a:p>
                      <a:pPr indent="0" lvl="0" marL="0" marR="0" rtl="0" algn="l">
                        <a:lnSpc>
                          <a:spcPct val="107000"/>
                        </a:lnSpc>
                        <a:spcBef>
                          <a:spcPts val="0"/>
                        </a:spcBef>
                        <a:spcAft>
                          <a:spcPts val="0"/>
                        </a:spcAft>
                        <a:buNone/>
                      </a:pPr>
                      <a:r>
                        <a:rPr lang="en-US" sz="1800" u="none" cap="none" strike="noStrike"/>
                        <a:t>Transactions</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ACID</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None</a:t>
                      </a:r>
                      <a:endParaRPr sz="1800" u="none" cap="none" strike="noStrike">
                        <a:latin typeface="Calibri"/>
                        <a:ea typeface="Calibri"/>
                        <a:cs typeface="Calibri"/>
                        <a:sym typeface="Calibri"/>
                      </a:endParaRPr>
                    </a:p>
                  </a:txBody>
                  <a:tcPr marT="7150" marB="7150" marR="7150" marL="7150" anchor="ctr"/>
                </a:tc>
              </a:tr>
              <a:tr h="340375">
                <a:tc>
                  <a:txBody>
                    <a:bodyPr/>
                    <a:lstStyle/>
                    <a:p>
                      <a:pPr indent="0" lvl="0" marL="0" marR="0" rtl="0" algn="l">
                        <a:lnSpc>
                          <a:spcPct val="107000"/>
                        </a:lnSpc>
                        <a:spcBef>
                          <a:spcPts val="0"/>
                        </a:spcBef>
                        <a:spcAft>
                          <a:spcPts val="0"/>
                        </a:spcAft>
                        <a:buNone/>
                      </a:pPr>
                      <a:r>
                        <a:rPr lang="en-US" sz="1800" u="none" cap="none" strike="noStrike"/>
                        <a:t>Structure</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Schema-on-write</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Schema-on-read</a:t>
                      </a:r>
                      <a:endParaRPr sz="1800" u="none" cap="none" strike="noStrike">
                        <a:latin typeface="Calibri"/>
                        <a:ea typeface="Calibri"/>
                        <a:cs typeface="Calibri"/>
                        <a:sym typeface="Calibri"/>
                      </a:endParaRPr>
                    </a:p>
                  </a:txBody>
                  <a:tcPr marT="7150" marB="7150" marR="7150" marL="7150" anchor="ctr"/>
                </a:tc>
              </a:tr>
              <a:tr h="340375">
                <a:tc>
                  <a:txBody>
                    <a:bodyPr/>
                    <a:lstStyle/>
                    <a:p>
                      <a:pPr indent="0" lvl="0" marL="0" marR="0" rtl="0" algn="l">
                        <a:lnSpc>
                          <a:spcPct val="107000"/>
                        </a:lnSpc>
                        <a:spcBef>
                          <a:spcPts val="0"/>
                        </a:spcBef>
                        <a:spcAft>
                          <a:spcPts val="0"/>
                        </a:spcAft>
                        <a:buNone/>
                      </a:pPr>
                      <a:r>
                        <a:rPr lang="en-US" sz="1800" u="none" cap="none" strike="noStrike"/>
                        <a:t>Integrity</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High</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Low</a:t>
                      </a:r>
                      <a:endParaRPr sz="1800" u="none" cap="none" strike="noStrike">
                        <a:latin typeface="Calibri"/>
                        <a:ea typeface="Calibri"/>
                        <a:cs typeface="Calibri"/>
                        <a:sym typeface="Calibri"/>
                      </a:endParaRPr>
                    </a:p>
                  </a:txBody>
                  <a:tcPr marT="7150" marB="7150" marR="7150" marL="7150" anchor="ctr"/>
                </a:tc>
              </a:tr>
              <a:tr h="340375">
                <a:tc>
                  <a:txBody>
                    <a:bodyPr/>
                    <a:lstStyle/>
                    <a:p>
                      <a:pPr indent="0" lvl="0" marL="0" marR="0" rtl="0" algn="l">
                        <a:lnSpc>
                          <a:spcPct val="107000"/>
                        </a:lnSpc>
                        <a:spcBef>
                          <a:spcPts val="0"/>
                        </a:spcBef>
                        <a:spcAft>
                          <a:spcPts val="0"/>
                        </a:spcAft>
                        <a:buNone/>
                      </a:pPr>
                      <a:r>
                        <a:rPr lang="en-US" sz="1800" u="none" cap="none" strike="noStrike"/>
                        <a:t>Scaling</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Nonlinear</a:t>
                      </a:r>
                      <a:endParaRPr sz="1800" u="none" cap="none" strike="noStrike">
                        <a:latin typeface="Calibri"/>
                        <a:ea typeface="Calibri"/>
                        <a:cs typeface="Calibri"/>
                        <a:sym typeface="Calibri"/>
                      </a:endParaRPr>
                    </a:p>
                  </a:txBody>
                  <a:tcPr marT="7150" marB="7150" marR="7150" marL="7150" anchor="ctr"/>
                </a:tc>
                <a:tc>
                  <a:txBody>
                    <a:bodyPr/>
                    <a:lstStyle/>
                    <a:p>
                      <a:pPr indent="0" lvl="0" marL="0" marR="0" rtl="0" algn="l">
                        <a:lnSpc>
                          <a:spcPct val="107000"/>
                        </a:lnSpc>
                        <a:spcBef>
                          <a:spcPts val="0"/>
                        </a:spcBef>
                        <a:spcAft>
                          <a:spcPts val="0"/>
                        </a:spcAft>
                        <a:buNone/>
                      </a:pPr>
                      <a:r>
                        <a:rPr lang="en-US" sz="1800" u="none" cap="none" strike="noStrike"/>
                        <a:t>Linear</a:t>
                      </a:r>
                      <a:endParaRPr sz="1800" u="none" cap="none" strike="noStrike">
                        <a:latin typeface="Calibri"/>
                        <a:ea typeface="Calibri"/>
                        <a:cs typeface="Calibri"/>
                        <a:sym typeface="Calibri"/>
                      </a:endParaRPr>
                    </a:p>
                  </a:txBody>
                  <a:tcPr marT="7150" marB="7150" marR="7150" marL="7150" anchor="ctr"/>
                </a:tc>
              </a:tr>
            </a:tbl>
          </a:graphicData>
        </a:graphic>
      </p:graphicFrame>
      <p:sp>
        <p:nvSpPr>
          <p:cNvPr id="870" name="Google Shape;870;p12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descr="preencoded.png" id="876" name="Google Shape;876;p12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preencoded.png" id="177" name="Google Shape;177;p1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preencoded.png" id="183" name="Google Shape;183;p1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preencoded.png" id="189" name="Google Shape;189;p1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preencoded.png" id="195" name="Google Shape;195;p16"/>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preencoded.png" id="201" name="Google Shape;201;p17"/>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preencoded.png" id="207" name="Google Shape;207;p18"/>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preencoded.png" id="213" name="Google Shape;213;p19"/>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preencoded.png" id="111" name="Google Shape;111;p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preencoded.png" id="219" name="Google Shape;219;p2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preencoded.png" id="225" name="Google Shape;225;p2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preencoded.png" id="231" name="Google Shape;231;p2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preencoded.png" id="237" name="Google Shape;237;p2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preencoded.png" id="243" name="Google Shape;243;p2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preencoded.png" id="249" name="Google Shape;249;p2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preencoded.png" id="255" name="Google Shape;255;p26"/>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preencoded.png" id="261" name="Google Shape;261;p27"/>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preencoded.png" id="267" name="Google Shape;267;p28"/>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preencoded.png" id="273" name="Google Shape;273;p29"/>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preencoded.png" id="117" name="Google Shape;117;p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descr="preencoded.png" id="279" name="Google Shape;279;p3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preencoded.png" id="285" name="Google Shape;285;p3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preencoded.png" id="291" name="Google Shape;291;p3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descr="preencoded.png" id="297" name="Google Shape;297;p3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preencoded.png" id="303" name="Google Shape;303;p3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preencoded.png" id="309" name="Google Shape;309;p3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preencoded.png" id="315" name="Google Shape;315;p36"/>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preencoded.png" id="321" name="Google Shape;321;p37"/>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preencoded.png" id="327" name="Google Shape;327;p38"/>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descr="preencoded.png" id="333" name="Google Shape;333;p39"/>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preencoded.png" id="123" name="Google Shape;123;p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descr="preencoded.png" id="339" name="Google Shape;339;p4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preencoded.png" id="345" name="Google Shape;345;p4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descr="preencoded.png" id="351" name="Google Shape;351;p4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preencoded.png" id="357" name="Google Shape;357;p4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preencoded.png" id="363" name="Google Shape;363;p4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descr="preencoded.png" id="369" name="Google Shape;369;p4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preencoded.png" id="375" name="Google Shape;375;p46"/>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preencoded.png" id="381" name="Google Shape;381;p47"/>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descr="preencoded.png" id="387" name="Google Shape;387;p48"/>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descr="preencoded.png" id="393" name="Google Shape;393;p49"/>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preencoded.png" id="129" name="Google Shape;129;p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preencoded.png" id="399" name="Google Shape;399;p5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preencoded.png" id="405" name="Google Shape;405;p5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descr="preencoded.png" id="411" name="Google Shape;411;p5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descr="preencoded.png" id="417" name="Google Shape;417;p5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preencoded.png" id="423" name="Google Shape;423;p5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preencoded.png" id="429" name="Google Shape;429;p5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descr="preencoded.png" id="435" name="Google Shape;435;p56"/>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descr="preencoded.png" id="441" name="Google Shape;441;p57"/>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preencoded.png" id="447" name="Google Shape;447;p58"/>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descr="preencoded.png" id="453" name="Google Shape;453;p59"/>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preencoded.png" id="135" name="Google Shape;135;p6"/>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preencoded.png" id="459" name="Google Shape;459;p6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descr="preencoded.png" id="465" name="Google Shape;465;p6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descr="preencoded.png" id="471" name="Google Shape;471;p6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descr="preencoded.png" id="477" name="Google Shape;477;p6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preencoded.png" id="483" name="Google Shape;483;p6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descr="preencoded.png" id="489" name="Google Shape;489;p6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descr="preencoded.png" id="495" name="Google Shape;495;p66"/>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descr="preencoded.png" id="501" name="Google Shape;501;p67"/>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descr="preencoded.png" id="507" name="Google Shape;507;p68"/>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descr="preencoded.png" id="513" name="Google Shape;513;p69"/>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preencoded.png" id="141" name="Google Shape;141;p7"/>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descr="preencoded.png" id="519" name="Google Shape;519;p70"/>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descr="preencoded.png" id="525" name="Google Shape;525;p71"/>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descr="preencoded.png" id="531" name="Google Shape;531;p7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descr="preencoded.png" id="537" name="Google Shape;537;p7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descr="preencoded.png" id="543" name="Google Shape;543;p7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descr="preencoded.png" id="549" name="Google Shape;549;p7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Name Node</a:t>
            </a:r>
            <a:br>
              <a:rPr lang="en-US"/>
            </a:br>
            <a:endParaRPr/>
          </a:p>
        </p:txBody>
      </p:sp>
      <p:sp>
        <p:nvSpPr>
          <p:cNvPr id="555" name="Google Shape;555;p7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100"/>
              <a:buChar char="•"/>
            </a:pPr>
            <a:r>
              <a:rPr lang="en-US"/>
              <a:t>Name Node is the master node in the Apache Hadoop HDFS Architecture that maintains and manages the blocks present on the Data Nodes (slave nodes). </a:t>
            </a:r>
            <a:endParaRPr/>
          </a:p>
          <a:p>
            <a:pPr indent="-171450" lvl="0" marL="171450" rtl="0" algn="just">
              <a:lnSpc>
                <a:spcPct val="90000"/>
              </a:lnSpc>
              <a:spcBef>
                <a:spcPts val="750"/>
              </a:spcBef>
              <a:spcAft>
                <a:spcPts val="0"/>
              </a:spcAft>
              <a:buClr>
                <a:schemeClr val="dk1"/>
              </a:buClr>
              <a:buSzPts val="2100"/>
              <a:buChar char="•"/>
            </a:pPr>
            <a:r>
              <a:rPr lang="en-US"/>
              <a:t>Name Node is a highly available server that manages the File System Namespace and controls access to files by clients.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Functions of Name node</a:t>
            </a:r>
            <a:endParaRPr/>
          </a:p>
        </p:txBody>
      </p:sp>
      <p:sp>
        <p:nvSpPr>
          <p:cNvPr id="561" name="Google Shape;561;p77"/>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100"/>
              <a:buChar char="•"/>
            </a:pPr>
            <a:r>
              <a:rPr lang="en-US"/>
              <a:t>It is the master daemon that maintains and manages the DataNodes (slave nodes)</a:t>
            </a:r>
            <a:endParaRPr/>
          </a:p>
          <a:p>
            <a:pPr indent="-171450" lvl="0" marL="171450" rtl="0" algn="just">
              <a:lnSpc>
                <a:spcPct val="90000"/>
              </a:lnSpc>
              <a:spcBef>
                <a:spcPts val="750"/>
              </a:spcBef>
              <a:spcAft>
                <a:spcPts val="0"/>
              </a:spcAft>
              <a:buClr>
                <a:schemeClr val="dk1"/>
              </a:buClr>
              <a:buSzPts val="2100"/>
              <a:buChar char="•"/>
            </a:pPr>
            <a:r>
              <a:rPr lang="en-US"/>
              <a:t>It records the metadata of all the files stored in the cluster</a:t>
            </a:r>
            <a:endParaRPr/>
          </a:p>
          <a:p>
            <a:pPr indent="-171450" lvl="1" marL="514350" rtl="0" algn="just">
              <a:lnSpc>
                <a:spcPct val="90000"/>
              </a:lnSpc>
              <a:spcBef>
                <a:spcPts val="375"/>
              </a:spcBef>
              <a:spcAft>
                <a:spcPts val="0"/>
              </a:spcAft>
              <a:buClr>
                <a:schemeClr val="dk1"/>
              </a:buClr>
              <a:buSzPts val="1800"/>
              <a:buFont typeface="Courier New"/>
              <a:buChar char="o"/>
            </a:pPr>
            <a:r>
              <a:rPr b="1" lang="en-US"/>
              <a:t>FsImage:</a:t>
            </a:r>
            <a:r>
              <a:rPr lang="en-US"/>
              <a:t> It contains the complete state of the file system namespace since the start of the NameNode.</a:t>
            </a:r>
            <a:endParaRPr/>
          </a:p>
          <a:p>
            <a:pPr indent="-171450" lvl="1" marL="514350" rtl="0" algn="just">
              <a:lnSpc>
                <a:spcPct val="90000"/>
              </a:lnSpc>
              <a:spcBef>
                <a:spcPts val="375"/>
              </a:spcBef>
              <a:spcAft>
                <a:spcPts val="0"/>
              </a:spcAft>
              <a:buClr>
                <a:schemeClr val="dk1"/>
              </a:buClr>
              <a:buSzPts val="1800"/>
              <a:buFont typeface="Courier New"/>
              <a:buChar char="o"/>
            </a:pPr>
            <a:r>
              <a:rPr b="1" lang="en-US"/>
              <a:t>EditLogs:</a:t>
            </a:r>
            <a:r>
              <a:rPr lang="en-US"/>
              <a:t> It contains all the recent modifications made to the file system concerning the most recent FsImage.</a:t>
            </a:r>
            <a:endParaRPr/>
          </a:p>
          <a:p>
            <a:pPr indent="-38100" lvl="0" marL="171450" rtl="0" algn="just">
              <a:lnSpc>
                <a:spcPct val="90000"/>
              </a:lnSpc>
              <a:spcBef>
                <a:spcPts val="750"/>
              </a:spcBef>
              <a:spcAft>
                <a:spcPts val="0"/>
              </a:spcAft>
              <a:buClr>
                <a:schemeClr val="dk1"/>
              </a:buClr>
              <a:buSzPts val="2100"/>
              <a:buNone/>
            </a:pPr>
            <a:r>
              <a:t/>
            </a:r>
            <a:endParaRPr/>
          </a:p>
          <a:p>
            <a:pPr indent="-57150" lvl="1" marL="514350" rtl="0" algn="l">
              <a:lnSpc>
                <a:spcPct val="90000"/>
              </a:lnSpc>
              <a:spcBef>
                <a:spcPts val="375"/>
              </a:spcBef>
              <a:spcAft>
                <a:spcPts val="0"/>
              </a:spcAft>
              <a:buClr>
                <a:schemeClr val="dk1"/>
              </a:buClr>
              <a:buSzPts val="18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Functions of Name node</a:t>
            </a:r>
            <a:endParaRPr/>
          </a:p>
        </p:txBody>
      </p:sp>
      <p:sp>
        <p:nvSpPr>
          <p:cNvPr id="567" name="Google Shape;567;p78"/>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fontScale="92500"/>
          </a:bodyPr>
          <a:lstStyle/>
          <a:p>
            <a:pPr indent="-171481" lvl="0" marL="171450" rtl="0" algn="just">
              <a:lnSpc>
                <a:spcPct val="90000"/>
              </a:lnSpc>
              <a:spcBef>
                <a:spcPts val="0"/>
              </a:spcBef>
              <a:spcAft>
                <a:spcPts val="0"/>
              </a:spcAft>
              <a:buClr>
                <a:schemeClr val="dk1"/>
              </a:buClr>
              <a:buSzPct val="100000"/>
              <a:buChar char="•"/>
            </a:pPr>
            <a:r>
              <a:rPr lang="en-US"/>
              <a:t>It records each change that takes place to the file system metadata. </a:t>
            </a:r>
            <a:endParaRPr/>
          </a:p>
          <a:p>
            <a:pPr indent="-171481" lvl="0" marL="171450" rtl="0" algn="just">
              <a:lnSpc>
                <a:spcPct val="90000"/>
              </a:lnSpc>
              <a:spcBef>
                <a:spcPts val="750"/>
              </a:spcBef>
              <a:spcAft>
                <a:spcPts val="0"/>
              </a:spcAft>
              <a:buClr>
                <a:schemeClr val="dk1"/>
              </a:buClr>
              <a:buSzPct val="100000"/>
              <a:buChar char="•"/>
            </a:pPr>
            <a:r>
              <a:rPr lang="en-US"/>
              <a:t>It regularly receives a Heartbeat and a block report from all the DataNodes in the cluster to ensure that the DataNodes are live.</a:t>
            </a:r>
            <a:endParaRPr/>
          </a:p>
          <a:p>
            <a:pPr indent="-171481" lvl="0" marL="171450" rtl="0" algn="just">
              <a:lnSpc>
                <a:spcPct val="90000"/>
              </a:lnSpc>
              <a:spcBef>
                <a:spcPts val="750"/>
              </a:spcBef>
              <a:spcAft>
                <a:spcPts val="0"/>
              </a:spcAft>
              <a:buClr>
                <a:schemeClr val="dk1"/>
              </a:buClr>
              <a:buSzPct val="100000"/>
              <a:buChar char="•"/>
            </a:pPr>
            <a:r>
              <a:rPr lang="en-US"/>
              <a:t>It records all the blocks in HDFS and which nodes these blocks are located.</a:t>
            </a:r>
            <a:endParaRPr/>
          </a:p>
          <a:p>
            <a:pPr indent="-171481" lvl="0" marL="171450" rtl="0" algn="just">
              <a:lnSpc>
                <a:spcPct val="90000"/>
              </a:lnSpc>
              <a:spcBef>
                <a:spcPts val="750"/>
              </a:spcBef>
              <a:spcAft>
                <a:spcPts val="0"/>
              </a:spcAft>
              <a:buClr>
                <a:schemeClr val="dk1"/>
              </a:buClr>
              <a:buSzPct val="100000"/>
              <a:buChar char="•"/>
            </a:pPr>
            <a:r>
              <a:rPr lang="en-US"/>
              <a:t>The Name Node is also responsible for taking care of the replication factor of all the blocks which we will discuss in detail later in this HDFS tutorial blog.</a:t>
            </a:r>
            <a:endParaRPr/>
          </a:p>
          <a:p>
            <a:pPr indent="-171481" lvl="0" marL="171450" rtl="0" algn="just">
              <a:lnSpc>
                <a:spcPct val="90000"/>
              </a:lnSpc>
              <a:spcBef>
                <a:spcPts val="750"/>
              </a:spcBef>
              <a:spcAft>
                <a:spcPts val="0"/>
              </a:spcAft>
              <a:buClr>
                <a:schemeClr val="dk1"/>
              </a:buClr>
              <a:buSzPct val="100000"/>
              <a:buChar char="•"/>
            </a:pPr>
            <a:r>
              <a:rPr lang="en-US"/>
              <a:t>In case of the Data Node failure, the Name Node chooses new Data Nodes for new replicas, balances disk usage, and manages the communication traffic to the Data Nodes.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Data Nodes</a:t>
            </a:r>
            <a:endParaRPr/>
          </a:p>
        </p:txBody>
      </p:sp>
      <p:sp>
        <p:nvSpPr>
          <p:cNvPr id="573" name="Google Shape;573;p79"/>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100"/>
              <a:buChar char="•"/>
            </a:pPr>
            <a:r>
              <a:rPr lang="en-US"/>
              <a:t>Data Nodes are the slave nodes in HDFS. Unlike Name Node, Data Node is commodity hardware, that is, a non-expensive system that is not of high quality or high availability.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preencoded.png" id="147" name="Google Shape;147;p8"/>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Functions of Data Node</a:t>
            </a:r>
            <a:endParaRPr/>
          </a:p>
        </p:txBody>
      </p:sp>
      <p:sp>
        <p:nvSpPr>
          <p:cNvPr id="579" name="Google Shape;579;p8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100"/>
              <a:buChar char="•"/>
            </a:pPr>
            <a:r>
              <a:rPr lang="en-US"/>
              <a:t>These are slave daemons or process which runs on each slave machine.</a:t>
            </a:r>
            <a:endParaRPr/>
          </a:p>
          <a:p>
            <a:pPr indent="-171450" lvl="0" marL="171450" rtl="0" algn="just">
              <a:lnSpc>
                <a:spcPct val="90000"/>
              </a:lnSpc>
              <a:spcBef>
                <a:spcPts val="750"/>
              </a:spcBef>
              <a:spcAft>
                <a:spcPts val="0"/>
              </a:spcAft>
              <a:buClr>
                <a:schemeClr val="dk1"/>
              </a:buClr>
              <a:buSzPts val="2100"/>
              <a:buChar char="•"/>
            </a:pPr>
            <a:r>
              <a:rPr lang="en-US"/>
              <a:t>The actual data is stored on Data Nodes.</a:t>
            </a:r>
            <a:endParaRPr/>
          </a:p>
          <a:p>
            <a:pPr indent="-171450" lvl="0" marL="171450" rtl="0" algn="just">
              <a:lnSpc>
                <a:spcPct val="90000"/>
              </a:lnSpc>
              <a:spcBef>
                <a:spcPts val="750"/>
              </a:spcBef>
              <a:spcAft>
                <a:spcPts val="0"/>
              </a:spcAft>
              <a:buClr>
                <a:schemeClr val="dk1"/>
              </a:buClr>
              <a:buSzPts val="2100"/>
              <a:buChar char="•"/>
            </a:pPr>
            <a:r>
              <a:rPr lang="en-US"/>
              <a:t>The Data Nodes perform the low-level read and write requests from the file system’s clients.</a:t>
            </a:r>
            <a:endParaRPr/>
          </a:p>
          <a:p>
            <a:pPr indent="-171450" lvl="0" marL="171450" rtl="0" algn="just">
              <a:lnSpc>
                <a:spcPct val="90000"/>
              </a:lnSpc>
              <a:spcBef>
                <a:spcPts val="750"/>
              </a:spcBef>
              <a:spcAft>
                <a:spcPts val="0"/>
              </a:spcAft>
              <a:buClr>
                <a:schemeClr val="dk1"/>
              </a:buClr>
              <a:buSzPts val="2100"/>
              <a:buChar char="•"/>
            </a:pPr>
            <a:r>
              <a:rPr lang="en-US"/>
              <a:t>They send heartbeats to the Name Node periodically to report the overall health of HDFS; by default, this frequency is set to 3 seconds.</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Secondary Name Node</a:t>
            </a:r>
            <a:br>
              <a:rPr b="1" lang="en-US"/>
            </a:br>
            <a:endParaRPr/>
          </a:p>
        </p:txBody>
      </p:sp>
      <p:sp>
        <p:nvSpPr>
          <p:cNvPr id="585" name="Google Shape;585;p8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100"/>
              <a:buNone/>
            </a:pPr>
            <a:r>
              <a:rPr lang="en-US"/>
              <a:t>Apart from these two daemons, there is a third daemon or a process called Secondary NameNode. The Secondary NameNode works concurrently with the primary NameNode as a </a:t>
            </a:r>
            <a:r>
              <a:rPr b="1" lang="en-US"/>
              <a:t>helper daemon. </a:t>
            </a:r>
            <a:endParaRPr/>
          </a:p>
          <a:p>
            <a:pPr indent="-38100" lvl="0" marL="171450" rtl="0" algn="l">
              <a:lnSpc>
                <a:spcPct val="90000"/>
              </a:lnSpc>
              <a:spcBef>
                <a:spcPts val="750"/>
              </a:spcBef>
              <a:spcAft>
                <a:spcPts val="0"/>
              </a:spcAft>
              <a:buClr>
                <a:schemeClr val="dk1"/>
              </a:buClr>
              <a:buSzPts val="2100"/>
              <a:buNone/>
            </a:pPr>
            <a:r>
              <a:t/>
            </a:r>
            <a:endParaRPr/>
          </a:p>
        </p:txBody>
      </p:sp>
      <p:pic>
        <p:nvPicPr>
          <p:cNvPr id="586" name="Google Shape;586;p81"/>
          <p:cNvPicPr preferRelativeResize="0"/>
          <p:nvPr/>
        </p:nvPicPr>
        <p:blipFill rotWithShape="1">
          <a:blip r:embed="rId3">
            <a:alphaModFix/>
          </a:blip>
          <a:srcRect b="0" l="0" r="0" t="0"/>
          <a:stretch/>
        </p:blipFill>
        <p:spPr>
          <a:xfrm>
            <a:off x="1599924" y="2453426"/>
            <a:ext cx="5944153" cy="208270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2"/>
          <p:cNvSpPr txBox="1"/>
          <p:nvPr>
            <p:ph type="title"/>
          </p:nvPr>
        </p:nvSpPr>
        <p:spPr>
          <a:xfrm>
            <a:off x="642445" y="375047"/>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Functions of Secondary Name Node</a:t>
            </a:r>
            <a:br>
              <a:rPr b="1" lang="en-US"/>
            </a:br>
            <a:endParaRPr/>
          </a:p>
        </p:txBody>
      </p:sp>
      <p:sp>
        <p:nvSpPr>
          <p:cNvPr id="592" name="Google Shape;592;p82"/>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100"/>
              <a:buChar char="•"/>
            </a:pPr>
            <a:r>
              <a:rPr lang="en-US"/>
              <a:t>The Secondary Name Node is one that constantly reads all the file systems and metadata from the RAM of the Name Node and writes it into the hard disk or the file system.</a:t>
            </a:r>
            <a:endParaRPr/>
          </a:p>
          <a:p>
            <a:pPr indent="-171450" lvl="0" marL="171450" rtl="0" algn="just">
              <a:lnSpc>
                <a:spcPct val="90000"/>
              </a:lnSpc>
              <a:spcBef>
                <a:spcPts val="750"/>
              </a:spcBef>
              <a:spcAft>
                <a:spcPts val="0"/>
              </a:spcAft>
              <a:buClr>
                <a:schemeClr val="dk1"/>
              </a:buClr>
              <a:buSzPts val="2100"/>
              <a:buChar char="•"/>
            </a:pPr>
            <a:r>
              <a:rPr lang="en-US"/>
              <a:t>It is responsible for combining the EditLogs</a:t>
            </a:r>
            <a:r>
              <a:rPr i="1" lang="en-US"/>
              <a:t> </a:t>
            </a:r>
            <a:r>
              <a:rPr lang="en-US"/>
              <a:t>with FsImage from the Name Node. </a:t>
            </a:r>
            <a:endParaRPr/>
          </a:p>
          <a:p>
            <a:pPr indent="-171450" lvl="0" marL="171450" rtl="0" algn="just">
              <a:lnSpc>
                <a:spcPct val="90000"/>
              </a:lnSpc>
              <a:spcBef>
                <a:spcPts val="750"/>
              </a:spcBef>
              <a:spcAft>
                <a:spcPts val="0"/>
              </a:spcAft>
              <a:buClr>
                <a:schemeClr val="dk1"/>
              </a:buClr>
              <a:buSzPts val="2100"/>
              <a:buChar char="•"/>
            </a:pPr>
            <a:r>
              <a:rPr lang="en-US"/>
              <a:t>It downloads the EditLogs from the Name Node at regular intervals and applies them to FsImage. The new FsImage is copied back to the Name Node, which is used whenever the Name Node is started the next time.</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Replication Management</a:t>
            </a:r>
            <a:br>
              <a:rPr b="1" lang="en-US"/>
            </a:br>
            <a:endParaRPr/>
          </a:p>
        </p:txBody>
      </p:sp>
      <p:pic>
        <p:nvPicPr>
          <p:cNvPr id="598" name="Google Shape;598;p83"/>
          <p:cNvPicPr preferRelativeResize="0"/>
          <p:nvPr>
            <p:ph idx="1" type="body"/>
          </p:nvPr>
        </p:nvPicPr>
        <p:blipFill rotWithShape="1">
          <a:blip r:embed="rId3">
            <a:alphaModFix/>
          </a:blip>
          <a:srcRect b="0" l="0" r="0" t="0"/>
          <a:stretch/>
        </p:blipFill>
        <p:spPr>
          <a:xfrm>
            <a:off x="1353111" y="770930"/>
            <a:ext cx="5524787" cy="3517736"/>
          </a:xfrm>
          <a:prstGeom prst="rect">
            <a:avLst/>
          </a:prstGeom>
          <a:noFill/>
          <a:ln>
            <a:noFill/>
          </a:ln>
        </p:spPr>
      </p:pic>
      <p:sp>
        <p:nvSpPr>
          <p:cNvPr id="599" name="Google Shape;599;p83"/>
          <p:cNvSpPr/>
          <p:nvPr/>
        </p:nvSpPr>
        <p:spPr>
          <a:xfrm>
            <a:off x="542357" y="4370209"/>
            <a:ext cx="8286334" cy="7155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350">
                <a:solidFill>
                  <a:schemeClr val="dk1"/>
                </a:solidFill>
                <a:latin typeface="Calibri"/>
                <a:ea typeface="Calibri"/>
                <a:cs typeface="Calibri"/>
                <a:sym typeface="Calibri"/>
              </a:rPr>
              <a:t>if you are storing a file of 128 MB in HDFS using the default configuration, you will end up occupying a space of 384 MB (3*128 MB) as the blocks will be replicated three times and each replica will be residing on a different DataNode.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4"/>
          <p:cNvSpPr txBox="1"/>
          <p:nvPr>
            <p:ph type="title"/>
          </p:nvPr>
        </p:nvSpPr>
        <p:spPr>
          <a:xfrm>
            <a:off x="628650" y="375047"/>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Network Topology - Hadoop</a:t>
            </a:r>
            <a:endParaRPr/>
          </a:p>
        </p:txBody>
      </p:sp>
      <p:sp>
        <p:nvSpPr>
          <p:cNvPr id="605" name="Google Shape;605;p84"/>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100"/>
              <a:buNone/>
            </a:pPr>
            <a:r>
              <a:rPr lang="en-US"/>
              <a:t>What does it mean for two nodes in a local network to be “close” to each other?</a:t>
            </a:r>
            <a:endParaRPr/>
          </a:p>
          <a:p>
            <a:pPr indent="-171450" lvl="0" marL="171450" rtl="0" algn="just">
              <a:lnSpc>
                <a:spcPct val="90000"/>
              </a:lnSpc>
              <a:spcBef>
                <a:spcPts val="750"/>
              </a:spcBef>
              <a:spcAft>
                <a:spcPts val="0"/>
              </a:spcAft>
              <a:buClr>
                <a:schemeClr val="dk1"/>
              </a:buClr>
              <a:buSzPts val="2100"/>
              <a:buChar char="•"/>
            </a:pPr>
            <a:r>
              <a:rPr lang="en-US"/>
              <a:t>Processes on the same node</a:t>
            </a:r>
            <a:endParaRPr/>
          </a:p>
          <a:p>
            <a:pPr indent="-171450" lvl="0" marL="171450" rtl="0" algn="just">
              <a:lnSpc>
                <a:spcPct val="90000"/>
              </a:lnSpc>
              <a:spcBef>
                <a:spcPts val="750"/>
              </a:spcBef>
              <a:spcAft>
                <a:spcPts val="0"/>
              </a:spcAft>
              <a:buClr>
                <a:schemeClr val="dk1"/>
              </a:buClr>
              <a:buSzPts val="2100"/>
              <a:buChar char="•"/>
            </a:pPr>
            <a:r>
              <a:rPr lang="en-US"/>
              <a:t>Different nodes on the same rack</a:t>
            </a:r>
            <a:endParaRPr/>
          </a:p>
          <a:p>
            <a:pPr indent="-171450" lvl="0" marL="171450" rtl="0" algn="just">
              <a:lnSpc>
                <a:spcPct val="90000"/>
              </a:lnSpc>
              <a:spcBef>
                <a:spcPts val="750"/>
              </a:spcBef>
              <a:spcAft>
                <a:spcPts val="0"/>
              </a:spcAft>
              <a:buClr>
                <a:schemeClr val="dk1"/>
              </a:buClr>
              <a:buSzPts val="2100"/>
              <a:buChar char="•"/>
            </a:pPr>
            <a:r>
              <a:rPr lang="en-US"/>
              <a:t>Nodes on different racks in the same data center</a:t>
            </a:r>
            <a:endParaRPr/>
          </a:p>
          <a:p>
            <a:pPr indent="-171450" lvl="0" marL="171450" rtl="0" algn="just">
              <a:lnSpc>
                <a:spcPct val="90000"/>
              </a:lnSpc>
              <a:spcBef>
                <a:spcPts val="750"/>
              </a:spcBef>
              <a:spcAft>
                <a:spcPts val="0"/>
              </a:spcAft>
              <a:buClr>
                <a:schemeClr val="dk1"/>
              </a:buClr>
              <a:buSzPts val="2100"/>
              <a:buChar char="•"/>
            </a:pPr>
            <a:r>
              <a:rPr lang="en-US"/>
              <a:t>Nodes in different data centers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85"/>
          <p:cNvPicPr preferRelativeResize="0"/>
          <p:nvPr>
            <p:ph idx="1" type="body"/>
          </p:nvPr>
        </p:nvPicPr>
        <p:blipFill rotWithShape="1">
          <a:blip r:embed="rId3">
            <a:alphaModFix/>
          </a:blip>
          <a:srcRect b="0" l="0" r="0" t="0"/>
          <a:stretch/>
        </p:blipFill>
        <p:spPr>
          <a:xfrm>
            <a:off x="973508" y="-86933"/>
            <a:ext cx="7154180" cy="448184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Network Topology - Hadoop</a:t>
            </a:r>
            <a:endParaRPr/>
          </a:p>
        </p:txBody>
      </p:sp>
      <p:sp>
        <p:nvSpPr>
          <p:cNvPr id="616" name="Google Shape;616;p86"/>
          <p:cNvSpPr txBox="1"/>
          <p:nvPr>
            <p:ph idx="1" type="body"/>
          </p:nvPr>
        </p:nvSpPr>
        <p:spPr>
          <a:xfrm>
            <a:off x="565588" y="1369219"/>
            <a:ext cx="7886700" cy="326350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just">
              <a:lnSpc>
                <a:spcPct val="110000"/>
              </a:lnSpc>
              <a:spcBef>
                <a:spcPts val="0"/>
              </a:spcBef>
              <a:spcAft>
                <a:spcPts val="0"/>
              </a:spcAft>
              <a:buClr>
                <a:schemeClr val="dk1"/>
              </a:buClr>
              <a:buSzPct val="100000"/>
              <a:buNone/>
            </a:pPr>
            <a:r>
              <a:rPr lang="en-US"/>
              <a:t>For example, imagine a node n1 on rack r1 in data center d1. This can be represented as /d1/r1/n1. Using this notation, here are the distances for the four scenarios:</a:t>
            </a:r>
            <a:endParaRPr/>
          </a:p>
          <a:p>
            <a:pPr indent="0" lvl="0" marL="0" rtl="0" algn="just">
              <a:lnSpc>
                <a:spcPct val="110000"/>
              </a:lnSpc>
              <a:spcBef>
                <a:spcPts val="750"/>
              </a:spcBef>
              <a:spcAft>
                <a:spcPts val="0"/>
              </a:spcAft>
              <a:buClr>
                <a:schemeClr val="dk1"/>
              </a:buClr>
              <a:buSzPct val="100000"/>
              <a:buNone/>
            </a:pPr>
            <a:r>
              <a:rPr lang="en-US"/>
              <a:t>distance(/d1/r1/n1, /d1/r1/n1) </a:t>
            </a:r>
            <a:endParaRPr/>
          </a:p>
          <a:p>
            <a:pPr indent="0" lvl="0" marL="0" rtl="0" algn="just">
              <a:lnSpc>
                <a:spcPct val="110000"/>
              </a:lnSpc>
              <a:spcBef>
                <a:spcPts val="750"/>
              </a:spcBef>
              <a:spcAft>
                <a:spcPts val="0"/>
              </a:spcAft>
              <a:buClr>
                <a:schemeClr val="dk1"/>
              </a:buClr>
              <a:buSzPct val="100000"/>
              <a:buNone/>
            </a:pPr>
            <a:r>
              <a:rPr lang="en-US"/>
              <a:t>= 0 (processes on the same node)</a:t>
            </a:r>
            <a:endParaRPr/>
          </a:p>
          <a:p>
            <a:pPr indent="0" lvl="0" marL="0" rtl="0" algn="just">
              <a:lnSpc>
                <a:spcPct val="110000"/>
              </a:lnSpc>
              <a:spcBef>
                <a:spcPts val="750"/>
              </a:spcBef>
              <a:spcAft>
                <a:spcPts val="0"/>
              </a:spcAft>
              <a:buClr>
                <a:schemeClr val="dk1"/>
              </a:buClr>
              <a:buSzPct val="100000"/>
              <a:buNone/>
            </a:pPr>
            <a:r>
              <a:rPr lang="en-US"/>
              <a:t>distance(/d1/r1/n1, /d1/r1/n2) </a:t>
            </a:r>
            <a:endParaRPr/>
          </a:p>
          <a:p>
            <a:pPr indent="0" lvl="0" marL="0" rtl="0" algn="just">
              <a:lnSpc>
                <a:spcPct val="110000"/>
              </a:lnSpc>
              <a:spcBef>
                <a:spcPts val="750"/>
              </a:spcBef>
              <a:spcAft>
                <a:spcPts val="0"/>
              </a:spcAft>
              <a:buClr>
                <a:schemeClr val="dk1"/>
              </a:buClr>
              <a:buSzPct val="100000"/>
              <a:buNone/>
            </a:pPr>
            <a:r>
              <a:rPr lang="en-US"/>
              <a:t>= 2 (different nodes on the same rack)</a:t>
            </a:r>
            <a:endParaRPr/>
          </a:p>
          <a:p>
            <a:pPr indent="0" lvl="0" marL="0" rtl="0" algn="just">
              <a:lnSpc>
                <a:spcPct val="110000"/>
              </a:lnSpc>
              <a:spcBef>
                <a:spcPts val="750"/>
              </a:spcBef>
              <a:spcAft>
                <a:spcPts val="0"/>
              </a:spcAft>
              <a:buClr>
                <a:schemeClr val="dk1"/>
              </a:buClr>
              <a:buSzPct val="100000"/>
              <a:buNone/>
            </a:pPr>
            <a:r>
              <a:rPr lang="en-US"/>
              <a:t>distance(/d1/r1/n1, /d1/r2/n3) </a:t>
            </a:r>
            <a:endParaRPr/>
          </a:p>
          <a:p>
            <a:pPr indent="0" lvl="0" marL="0" rtl="0" algn="just">
              <a:lnSpc>
                <a:spcPct val="110000"/>
              </a:lnSpc>
              <a:spcBef>
                <a:spcPts val="750"/>
              </a:spcBef>
              <a:spcAft>
                <a:spcPts val="0"/>
              </a:spcAft>
              <a:buClr>
                <a:schemeClr val="dk1"/>
              </a:buClr>
              <a:buSzPct val="100000"/>
              <a:buNone/>
            </a:pPr>
            <a:r>
              <a:rPr lang="en-US"/>
              <a:t>= 4 (nodes on different racks in the same data center)</a:t>
            </a:r>
            <a:endParaRPr/>
          </a:p>
          <a:p>
            <a:pPr indent="0" lvl="0" marL="0" rtl="0" algn="just">
              <a:lnSpc>
                <a:spcPct val="110000"/>
              </a:lnSpc>
              <a:spcBef>
                <a:spcPts val="750"/>
              </a:spcBef>
              <a:spcAft>
                <a:spcPts val="0"/>
              </a:spcAft>
              <a:buClr>
                <a:schemeClr val="dk1"/>
              </a:buClr>
              <a:buSzPct val="100000"/>
              <a:buNone/>
            </a:pPr>
            <a:r>
              <a:rPr lang="en-US"/>
              <a:t>distance(/d1/r1/n1, /d2/r3/n4) </a:t>
            </a:r>
            <a:endParaRPr/>
          </a:p>
          <a:p>
            <a:pPr indent="0" lvl="0" marL="0" rtl="0" algn="just">
              <a:lnSpc>
                <a:spcPct val="110000"/>
              </a:lnSpc>
              <a:spcBef>
                <a:spcPts val="750"/>
              </a:spcBef>
              <a:spcAft>
                <a:spcPts val="0"/>
              </a:spcAft>
              <a:buClr>
                <a:schemeClr val="dk1"/>
              </a:buClr>
              <a:buSzPct val="100000"/>
              <a:buNone/>
            </a:pPr>
            <a:r>
              <a:rPr lang="en-US"/>
              <a:t>= 6 (nodes in different data centers)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7"/>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                                                 Design Criteria of HDFS</a:t>
            </a:r>
            <a:endParaRPr/>
          </a:p>
        </p:txBody>
      </p:sp>
      <p:sp>
        <p:nvSpPr>
          <p:cNvPr id="623" name="Google Shape;623;p8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24" name="Google Shape;624;p87"/>
          <p:cNvGrpSpPr/>
          <p:nvPr/>
        </p:nvGrpSpPr>
        <p:grpSpPr>
          <a:xfrm>
            <a:off x="1303711" y="3536163"/>
            <a:ext cx="3053975" cy="750099"/>
            <a:chOff x="428596" y="1285860"/>
            <a:chExt cx="3571900" cy="1000132"/>
          </a:xfrm>
        </p:grpSpPr>
        <p:sp>
          <p:nvSpPr>
            <p:cNvPr id="625" name="Google Shape;625;p87"/>
            <p:cNvSpPr/>
            <p:nvPr/>
          </p:nvSpPr>
          <p:spPr>
            <a:xfrm>
              <a:off x="428596" y="1571612"/>
              <a:ext cx="3571900" cy="714380"/>
            </a:xfrm>
            <a:prstGeom prst="roundRect">
              <a:avLst>
                <a:gd fmla="val 16667" name="adj"/>
              </a:avLst>
            </a:prstGeom>
            <a:solidFill>
              <a:srgbClr val="DAE5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76200" lvl="0" marL="0" marR="0" rtl="0" algn="l">
                <a:lnSpc>
                  <a:spcPct val="100000"/>
                </a:lnSpc>
                <a:spcBef>
                  <a:spcPts val="0"/>
                </a:spcBef>
                <a:spcAft>
                  <a:spcPts val="0"/>
                </a:spcAft>
                <a:buClr>
                  <a:srgbClr val="C00000"/>
                </a:buClr>
                <a:buSzPts val="1200"/>
                <a:buFont typeface="Noto Sans Symbols"/>
                <a:buChar char="▪"/>
              </a:pPr>
              <a:r>
                <a:rPr b="0" i="0" lang="en-US" sz="1500" u="none" cap="none" strike="noStrike">
                  <a:solidFill>
                    <a:srgbClr val="000000"/>
                  </a:solidFill>
                  <a:latin typeface="Corbel"/>
                  <a:ea typeface="Corbel"/>
                  <a:cs typeface="Corbel"/>
                  <a:sym typeface="Corbel"/>
                </a:rPr>
                <a:t> Node failure handling</a:t>
              </a:r>
              <a:endParaRPr b="0" i="0" sz="1500" u="none" cap="none" strike="noStrike">
                <a:solidFill>
                  <a:srgbClr val="000000"/>
                </a:solidFill>
                <a:latin typeface="Corbel"/>
                <a:ea typeface="Corbel"/>
                <a:cs typeface="Corbel"/>
                <a:sym typeface="Corbel"/>
              </a:endParaRPr>
            </a:p>
          </p:txBody>
        </p:sp>
        <p:sp>
          <p:nvSpPr>
            <p:cNvPr id="626" name="Google Shape;626;p87"/>
            <p:cNvSpPr/>
            <p:nvPr/>
          </p:nvSpPr>
          <p:spPr>
            <a:xfrm>
              <a:off x="428596" y="1285860"/>
              <a:ext cx="3571900" cy="428628"/>
            </a:xfrm>
            <a:prstGeom prst="round2SameRect">
              <a:avLst>
                <a:gd fmla="val 16667" name="adj1"/>
                <a:gd fmla="val 0" name="adj2"/>
              </a:avLst>
            </a:prstGeom>
            <a:solidFill>
              <a:srgbClr val="53535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950"/>
                <a:buFont typeface="Corbel"/>
                <a:buNone/>
              </a:pPr>
              <a:r>
                <a:rPr b="0" i="0" lang="en-US" sz="1950" u="none" cap="none" strike="noStrike">
                  <a:solidFill>
                    <a:srgbClr val="FFFFFF"/>
                  </a:solidFill>
                  <a:latin typeface="Corbel"/>
                  <a:ea typeface="Corbel"/>
                  <a:cs typeface="Corbel"/>
                  <a:sym typeface="Corbel"/>
                </a:rPr>
                <a:t>Commodity hardware</a:t>
              </a:r>
              <a:endParaRPr b="0" i="0" sz="1950" u="none" cap="none" strike="noStrike">
                <a:solidFill>
                  <a:srgbClr val="FFFFFF"/>
                </a:solidFill>
                <a:latin typeface="Corbel"/>
                <a:ea typeface="Corbel"/>
                <a:cs typeface="Corbel"/>
                <a:sym typeface="Corbel"/>
              </a:endParaRPr>
            </a:p>
          </p:txBody>
        </p:sp>
      </p:grpSp>
      <p:grpSp>
        <p:nvGrpSpPr>
          <p:cNvPr id="627" name="Google Shape;627;p87"/>
          <p:cNvGrpSpPr/>
          <p:nvPr/>
        </p:nvGrpSpPr>
        <p:grpSpPr>
          <a:xfrm>
            <a:off x="1303711" y="2089544"/>
            <a:ext cx="3053975" cy="964413"/>
            <a:chOff x="428596" y="1285860"/>
            <a:chExt cx="3571900" cy="1285884"/>
          </a:xfrm>
        </p:grpSpPr>
        <p:sp>
          <p:nvSpPr>
            <p:cNvPr id="628" name="Google Shape;628;p87"/>
            <p:cNvSpPr/>
            <p:nvPr/>
          </p:nvSpPr>
          <p:spPr>
            <a:xfrm>
              <a:off x="428596" y="1571612"/>
              <a:ext cx="3571900" cy="1000132"/>
            </a:xfrm>
            <a:prstGeom prst="roundRect">
              <a:avLst>
                <a:gd fmla="val 16667" name="adj"/>
              </a:avLst>
            </a:prstGeom>
            <a:solidFill>
              <a:srgbClr val="DAE5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76200" lvl="0" marL="0" marR="0" rtl="0" algn="l">
                <a:lnSpc>
                  <a:spcPct val="100000"/>
                </a:lnSpc>
                <a:spcBef>
                  <a:spcPts val="0"/>
                </a:spcBef>
                <a:spcAft>
                  <a:spcPts val="0"/>
                </a:spcAft>
                <a:buClr>
                  <a:srgbClr val="C00000"/>
                </a:buClr>
                <a:buSzPts val="1200"/>
                <a:buFont typeface="Noto Sans Symbols"/>
                <a:buChar char="▪"/>
              </a:pPr>
              <a:r>
                <a:rPr b="0" i="0" lang="en-US" sz="1500" u="none" cap="none" strike="noStrike">
                  <a:solidFill>
                    <a:srgbClr val="000000"/>
                  </a:solidFill>
                  <a:latin typeface="Corbel"/>
                  <a:ea typeface="Corbel"/>
                  <a:cs typeface="Corbel"/>
                  <a:sym typeface="Corbel"/>
                </a:rPr>
                <a:t> Write-once, read-many-times</a:t>
              </a:r>
              <a:endParaRPr/>
            </a:p>
            <a:p>
              <a:pPr indent="-76200" lvl="0" marL="0" marR="0" rtl="0" algn="l">
                <a:lnSpc>
                  <a:spcPct val="100000"/>
                </a:lnSpc>
                <a:spcBef>
                  <a:spcPts val="0"/>
                </a:spcBef>
                <a:spcAft>
                  <a:spcPts val="0"/>
                </a:spcAft>
                <a:buClr>
                  <a:srgbClr val="C00000"/>
                </a:buClr>
                <a:buSzPts val="1200"/>
                <a:buFont typeface="Noto Sans Symbols"/>
                <a:buChar char="▪"/>
              </a:pPr>
              <a:r>
                <a:rPr b="0" i="0" lang="en-US" sz="1500" u="none" cap="none" strike="noStrike">
                  <a:solidFill>
                    <a:srgbClr val="000000"/>
                  </a:solidFill>
                  <a:latin typeface="Corbel"/>
                  <a:ea typeface="Corbel"/>
                  <a:cs typeface="Corbel"/>
                  <a:sym typeface="Corbel"/>
                </a:rPr>
                <a:t> High throughput</a:t>
              </a:r>
              <a:endParaRPr/>
            </a:p>
          </p:txBody>
        </p:sp>
        <p:sp>
          <p:nvSpPr>
            <p:cNvPr id="629" name="Google Shape;629;p87"/>
            <p:cNvSpPr/>
            <p:nvPr/>
          </p:nvSpPr>
          <p:spPr>
            <a:xfrm>
              <a:off x="428596" y="1285860"/>
              <a:ext cx="3571900" cy="428628"/>
            </a:xfrm>
            <a:prstGeom prst="round2SameRect">
              <a:avLst>
                <a:gd fmla="val 16667" name="adj1"/>
                <a:gd fmla="val 0" name="adj2"/>
              </a:avLst>
            </a:prstGeom>
            <a:solidFill>
              <a:srgbClr val="53535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950"/>
                <a:buFont typeface="Corbel"/>
                <a:buNone/>
              </a:pPr>
              <a:r>
                <a:rPr b="0" i="0" lang="en-US" sz="1950" u="none" cap="none" strike="noStrike">
                  <a:solidFill>
                    <a:srgbClr val="FFFFFF"/>
                  </a:solidFill>
                  <a:latin typeface="Corbel"/>
                  <a:ea typeface="Corbel"/>
                  <a:cs typeface="Corbel"/>
                  <a:sym typeface="Corbel"/>
                </a:rPr>
                <a:t>Streaming data access</a:t>
              </a:r>
              <a:endParaRPr b="0" i="0" sz="1950" u="none" cap="none" strike="noStrike">
                <a:solidFill>
                  <a:srgbClr val="FFFFFF"/>
                </a:solidFill>
                <a:latin typeface="Corbel"/>
                <a:ea typeface="Corbel"/>
                <a:cs typeface="Corbel"/>
                <a:sym typeface="Corbel"/>
              </a:endParaRPr>
            </a:p>
          </p:txBody>
        </p:sp>
      </p:grpSp>
      <p:grpSp>
        <p:nvGrpSpPr>
          <p:cNvPr id="630" name="Google Shape;630;p87"/>
          <p:cNvGrpSpPr/>
          <p:nvPr/>
        </p:nvGrpSpPr>
        <p:grpSpPr>
          <a:xfrm>
            <a:off x="1303711" y="1125131"/>
            <a:ext cx="3053975" cy="750099"/>
            <a:chOff x="428596" y="1285860"/>
            <a:chExt cx="3571900" cy="1000132"/>
          </a:xfrm>
        </p:grpSpPr>
        <p:sp>
          <p:nvSpPr>
            <p:cNvPr id="631" name="Google Shape;631;p87"/>
            <p:cNvSpPr/>
            <p:nvPr/>
          </p:nvSpPr>
          <p:spPr>
            <a:xfrm>
              <a:off x="428596" y="1571612"/>
              <a:ext cx="3571900" cy="714380"/>
            </a:xfrm>
            <a:prstGeom prst="roundRect">
              <a:avLst>
                <a:gd fmla="val 16667" name="adj"/>
              </a:avLst>
            </a:prstGeom>
            <a:solidFill>
              <a:srgbClr val="DAE5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76200" lvl="0" marL="0" marR="0" rtl="0" algn="l">
                <a:lnSpc>
                  <a:spcPct val="100000"/>
                </a:lnSpc>
                <a:spcBef>
                  <a:spcPts val="0"/>
                </a:spcBef>
                <a:spcAft>
                  <a:spcPts val="0"/>
                </a:spcAft>
                <a:buClr>
                  <a:srgbClr val="C00000"/>
                </a:buClr>
                <a:buSzPts val="1200"/>
                <a:buFont typeface="Noto Sans Symbols"/>
                <a:buChar char="▪"/>
              </a:pPr>
              <a:r>
                <a:rPr b="0" i="0" lang="en-US" sz="1500" u="none" cap="none" strike="noStrike">
                  <a:solidFill>
                    <a:srgbClr val="000000"/>
                  </a:solidFill>
                  <a:latin typeface="Corbel"/>
                  <a:ea typeface="Corbel"/>
                  <a:cs typeface="Corbel"/>
                  <a:sym typeface="Corbel"/>
                </a:rPr>
                <a:t> Petabyte-scale data</a:t>
              </a:r>
              <a:endParaRPr b="0" i="0" sz="1500" u="none" cap="none" strike="noStrike">
                <a:solidFill>
                  <a:srgbClr val="000000"/>
                </a:solidFill>
                <a:latin typeface="Corbel"/>
                <a:ea typeface="Corbel"/>
                <a:cs typeface="Corbel"/>
                <a:sym typeface="Corbel"/>
              </a:endParaRPr>
            </a:p>
          </p:txBody>
        </p:sp>
        <p:sp>
          <p:nvSpPr>
            <p:cNvPr id="632" name="Google Shape;632;p87"/>
            <p:cNvSpPr/>
            <p:nvPr/>
          </p:nvSpPr>
          <p:spPr>
            <a:xfrm>
              <a:off x="428596" y="1285860"/>
              <a:ext cx="3571900" cy="428628"/>
            </a:xfrm>
            <a:prstGeom prst="round2SameRect">
              <a:avLst>
                <a:gd fmla="val 16667" name="adj1"/>
                <a:gd fmla="val 0" name="adj2"/>
              </a:avLst>
            </a:prstGeom>
            <a:solidFill>
              <a:srgbClr val="53535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950"/>
                <a:buFont typeface="Corbel"/>
                <a:buNone/>
              </a:pPr>
              <a:r>
                <a:rPr b="0" i="0" lang="en-US" sz="1950" u="none" cap="none" strike="noStrike">
                  <a:solidFill>
                    <a:srgbClr val="FFFFFF"/>
                  </a:solidFill>
                  <a:latin typeface="Corbel"/>
                  <a:ea typeface="Corbel"/>
                  <a:cs typeface="Corbel"/>
                  <a:sym typeface="Corbel"/>
                </a:rPr>
                <a:t>Very large files</a:t>
              </a:r>
              <a:endParaRPr b="0" i="0" sz="1950" u="none" cap="none" strike="noStrike">
                <a:solidFill>
                  <a:srgbClr val="FFFFFF"/>
                </a:solidFill>
                <a:latin typeface="Corbel"/>
                <a:ea typeface="Corbel"/>
                <a:cs typeface="Corbel"/>
                <a:sym typeface="Corbel"/>
              </a:endParaRPr>
            </a:p>
          </p:txBody>
        </p:sp>
      </p:grpSp>
      <p:grpSp>
        <p:nvGrpSpPr>
          <p:cNvPr id="633" name="Google Shape;633;p87"/>
          <p:cNvGrpSpPr/>
          <p:nvPr/>
        </p:nvGrpSpPr>
        <p:grpSpPr>
          <a:xfrm>
            <a:off x="4572000" y="1125131"/>
            <a:ext cx="3268289" cy="750099"/>
            <a:chOff x="428596" y="1285860"/>
            <a:chExt cx="3571900" cy="1000132"/>
          </a:xfrm>
        </p:grpSpPr>
        <p:sp>
          <p:nvSpPr>
            <p:cNvPr id="634" name="Google Shape;634;p87"/>
            <p:cNvSpPr/>
            <p:nvPr/>
          </p:nvSpPr>
          <p:spPr>
            <a:xfrm>
              <a:off x="428596" y="1571612"/>
              <a:ext cx="3571900" cy="714380"/>
            </a:xfrm>
            <a:prstGeom prst="roundRect">
              <a:avLst>
                <a:gd fmla="val 16667" name="adj"/>
              </a:avLst>
            </a:prstGeom>
            <a:solidFill>
              <a:srgbClr val="F7EAE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76200" lvl="0" marL="0" marR="0" rtl="0" algn="l">
                <a:lnSpc>
                  <a:spcPct val="100000"/>
                </a:lnSpc>
                <a:spcBef>
                  <a:spcPts val="0"/>
                </a:spcBef>
                <a:spcAft>
                  <a:spcPts val="0"/>
                </a:spcAft>
                <a:buClr>
                  <a:srgbClr val="C00000"/>
                </a:buClr>
                <a:buSzPts val="1200"/>
                <a:buFont typeface="Noto Sans Symbols"/>
                <a:buChar char="▪"/>
              </a:pPr>
              <a:r>
                <a:rPr b="0" i="0" lang="en-US" sz="1500" u="none" cap="none" strike="noStrike">
                  <a:solidFill>
                    <a:srgbClr val="000000"/>
                  </a:solidFill>
                  <a:latin typeface="Corbel"/>
                  <a:ea typeface="Corbel"/>
                  <a:cs typeface="Corbel"/>
                  <a:sym typeface="Corbel"/>
                </a:rPr>
                <a:t> Growing of filesystem metadata </a:t>
              </a:r>
              <a:endParaRPr b="0" i="0" sz="1500" u="none" cap="none" strike="noStrike">
                <a:solidFill>
                  <a:srgbClr val="000000"/>
                </a:solidFill>
                <a:latin typeface="Corbel"/>
                <a:ea typeface="Corbel"/>
                <a:cs typeface="Corbel"/>
                <a:sym typeface="Corbel"/>
              </a:endParaRPr>
            </a:p>
          </p:txBody>
        </p:sp>
        <p:sp>
          <p:nvSpPr>
            <p:cNvPr id="635" name="Google Shape;635;p87"/>
            <p:cNvSpPr/>
            <p:nvPr/>
          </p:nvSpPr>
          <p:spPr>
            <a:xfrm>
              <a:off x="428596" y="1285860"/>
              <a:ext cx="3571900" cy="428628"/>
            </a:xfrm>
            <a:prstGeom prst="round2SameRect">
              <a:avLst>
                <a:gd fmla="val 16667" name="adj1"/>
                <a:gd fmla="val 0" name="adj2"/>
              </a:avLst>
            </a:prstGeom>
            <a:solidFill>
              <a:srgbClr val="7A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950"/>
                <a:buFont typeface="Corbel"/>
                <a:buNone/>
              </a:pPr>
              <a:r>
                <a:rPr b="0" i="0" lang="en-US" sz="1950" u="none" cap="none" strike="noStrike">
                  <a:solidFill>
                    <a:srgbClr val="FFFFFF"/>
                  </a:solidFill>
                  <a:latin typeface="Corbel"/>
                  <a:ea typeface="Corbel"/>
                  <a:cs typeface="Corbel"/>
                  <a:sym typeface="Corbel"/>
                </a:rPr>
                <a:t>Lots of small files</a:t>
              </a:r>
              <a:endParaRPr b="0" i="0" sz="1950" u="none" cap="none" strike="noStrike">
                <a:solidFill>
                  <a:srgbClr val="FFFFFF"/>
                </a:solidFill>
                <a:latin typeface="Corbel"/>
                <a:ea typeface="Corbel"/>
                <a:cs typeface="Corbel"/>
                <a:sym typeface="Corbel"/>
              </a:endParaRPr>
            </a:p>
          </p:txBody>
        </p:sp>
      </p:grpSp>
      <p:grpSp>
        <p:nvGrpSpPr>
          <p:cNvPr id="636" name="Google Shape;636;p87"/>
          <p:cNvGrpSpPr/>
          <p:nvPr/>
        </p:nvGrpSpPr>
        <p:grpSpPr>
          <a:xfrm>
            <a:off x="4572000" y="2089544"/>
            <a:ext cx="3268289" cy="964413"/>
            <a:chOff x="428596" y="1285860"/>
            <a:chExt cx="3571900" cy="1285884"/>
          </a:xfrm>
        </p:grpSpPr>
        <p:sp>
          <p:nvSpPr>
            <p:cNvPr id="637" name="Google Shape;637;p87"/>
            <p:cNvSpPr/>
            <p:nvPr/>
          </p:nvSpPr>
          <p:spPr>
            <a:xfrm>
              <a:off x="428596" y="1571612"/>
              <a:ext cx="3571900" cy="1000132"/>
            </a:xfrm>
            <a:prstGeom prst="roundRect">
              <a:avLst>
                <a:gd fmla="val 16667" name="adj"/>
              </a:avLst>
            </a:prstGeom>
            <a:solidFill>
              <a:srgbClr val="F7EAE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76200" lvl="0" marL="0" marR="0" rtl="0" algn="l">
                <a:lnSpc>
                  <a:spcPct val="100000"/>
                </a:lnSpc>
                <a:spcBef>
                  <a:spcPts val="0"/>
                </a:spcBef>
                <a:spcAft>
                  <a:spcPts val="0"/>
                </a:spcAft>
                <a:buClr>
                  <a:srgbClr val="C00000"/>
                </a:buClr>
                <a:buSzPts val="1200"/>
                <a:buFont typeface="Noto Sans Symbols"/>
                <a:buChar char="▪"/>
              </a:pPr>
              <a:r>
                <a:rPr b="0" i="0" lang="en-US" sz="1500" u="none" cap="none" strike="noStrike">
                  <a:solidFill>
                    <a:srgbClr val="000000"/>
                  </a:solidFill>
                  <a:latin typeface="Corbel"/>
                  <a:ea typeface="Corbel"/>
                  <a:cs typeface="Corbel"/>
                  <a:sym typeface="Corbel"/>
                </a:rPr>
                <a:t> Multiple writers, arbitrary file update</a:t>
              </a:r>
              <a:endParaRPr/>
            </a:p>
            <a:p>
              <a:pPr indent="-76200" lvl="0" marL="0" marR="0" rtl="0" algn="l">
                <a:lnSpc>
                  <a:spcPct val="100000"/>
                </a:lnSpc>
                <a:spcBef>
                  <a:spcPts val="0"/>
                </a:spcBef>
                <a:spcAft>
                  <a:spcPts val="0"/>
                </a:spcAft>
                <a:buClr>
                  <a:srgbClr val="C00000"/>
                </a:buClr>
                <a:buSzPts val="1200"/>
                <a:buFont typeface="Noto Sans Symbols"/>
                <a:buChar char="▪"/>
              </a:pPr>
              <a:r>
                <a:rPr b="0" i="0" lang="en-US" sz="1500" u="none" cap="none" strike="noStrike">
                  <a:solidFill>
                    <a:srgbClr val="000000"/>
                  </a:solidFill>
                  <a:latin typeface="Corbel"/>
                  <a:ea typeface="Corbel"/>
                  <a:cs typeface="Corbel"/>
                  <a:sym typeface="Corbel"/>
                </a:rPr>
                <a:t> Low latency</a:t>
              </a:r>
              <a:endParaRPr/>
            </a:p>
          </p:txBody>
        </p:sp>
        <p:sp>
          <p:nvSpPr>
            <p:cNvPr id="638" name="Google Shape;638;p87"/>
            <p:cNvSpPr/>
            <p:nvPr/>
          </p:nvSpPr>
          <p:spPr>
            <a:xfrm>
              <a:off x="428596" y="1285860"/>
              <a:ext cx="3571900" cy="428628"/>
            </a:xfrm>
            <a:prstGeom prst="round2SameRect">
              <a:avLst>
                <a:gd fmla="val 16667" name="adj1"/>
                <a:gd fmla="val 0" name="adj2"/>
              </a:avLst>
            </a:prstGeom>
            <a:solidFill>
              <a:srgbClr val="7A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950"/>
                <a:buFont typeface="Corbel"/>
                <a:buNone/>
              </a:pPr>
              <a:r>
                <a:rPr b="0" i="0" lang="en-US" sz="1950" u="none" cap="none" strike="noStrike">
                  <a:solidFill>
                    <a:srgbClr val="FFFFFF"/>
                  </a:solidFill>
                  <a:latin typeface="Corbel"/>
                  <a:ea typeface="Corbel"/>
                  <a:cs typeface="Corbel"/>
                  <a:sym typeface="Corbel"/>
                </a:rPr>
                <a:t>Random data access</a:t>
              </a:r>
              <a:endParaRPr b="0" i="0" sz="1950" u="none" cap="none" strike="noStrike">
                <a:solidFill>
                  <a:srgbClr val="FFFFFF"/>
                </a:solidFill>
                <a:latin typeface="Corbel"/>
                <a:ea typeface="Corbel"/>
                <a:cs typeface="Corbel"/>
                <a:sym typeface="Corbel"/>
              </a:endParaRPr>
            </a:p>
          </p:txBody>
        </p:sp>
      </p:grpSp>
      <p:sp>
        <p:nvSpPr>
          <p:cNvPr id="639" name="Google Shape;639;p87"/>
          <p:cNvSpPr/>
          <p:nvPr/>
        </p:nvSpPr>
        <p:spPr>
          <a:xfrm>
            <a:off x="4250529" y="1325278"/>
            <a:ext cx="428628" cy="267893"/>
          </a:xfrm>
          <a:prstGeom prst="leftRightArrow">
            <a:avLst>
              <a:gd fmla="val 50000" name="adj1"/>
              <a:gd fmla="val 50000" name="adj2"/>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640" name="Google Shape;640;p87"/>
          <p:cNvSpPr/>
          <p:nvPr/>
        </p:nvSpPr>
        <p:spPr>
          <a:xfrm>
            <a:off x="4250529" y="2288092"/>
            <a:ext cx="428628" cy="267893"/>
          </a:xfrm>
          <a:prstGeom prst="leftRightArrow">
            <a:avLst>
              <a:gd fmla="val 50000" name="adj1"/>
              <a:gd fmla="val 50000" name="adj2"/>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8"/>
          <p:cNvSpPr txBox="1"/>
          <p:nvPr>
            <p:ph type="title"/>
          </p:nvPr>
        </p:nvSpPr>
        <p:spPr>
          <a:xfrm>
            <a:off x="470994" y="108223"/>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RDBMS vs. Hadoop</a:t>
            </a:r>
            <a:endParaRPr/>
          </a:p>
        </p:txBody>
      </p:sp>
      <p:sp>
        <p:nvSpPr>
          <p:cNvPr id="646" name="Google Shape;646;p8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graphicFrame>
        <p:nvGraphicFramePr>
          <p:cNvPr id="647" name="Google Shape;647;p88"/>
          <p:cNvGraphicFramePr/>
          <p:nvPr/>
        </p:nvGraphicFramePr>
        <p:xfrm>
          <a:off x="1142998" y="901698"/>
          <a:ext cx="3000000" cy="3000000"/>
        </p:xfrm>
        <a:graphic>
          <a:graphicData uri="http://schemas.openxmlformats.org/drawingml/2006/table">
            <a:tbl>
              <a:tblPr bandRow="1" firstCol="1" firstRow="1">
                <a:noFill/>
                <a:tableStyleId>{D81396DC-4700-4A89-96D7-615458D9BA24}</a:tableStyleId>
              </a:tblPr>
              <a:tblGrid>
                <a:gridCol w="3429000"/>
                <a:gridCol w="3429000"/>
              </a:tblGrid>
              <a:tr h="246175">
                <a:tc>
                  <a:txBody>
                    <a:bodyPr/>
                    <a:lstStyle/>
                    <a:p>
                      <a:pPr indent="0" lvl="0" marL="0" marR="0" rtl="0" algn="ctr">
                        <a:lnSpc>
                          <a:spcPct val="107000"/>
                        </a:lnSpc>
                        <a:spcBef>
                          <a:spcPts val="0"/>
                        </a:spcBef>
                        <a:spcAft>
                          <a:spcPts val="0"/>
                        </a:spcAft>
                        <a:buNone/>
                      </a:pPr>
                      <a:r>
                        <a:rPr lang="en-US" sz="1500" u="none" cap="none" strike="noStrike"/>
                        <a:t>RDBMS</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ctr">
                        <a:lnSpc>
                          <a:spcPct val="107000"/>
                        </a:lnSpc>
                        <a:spcBef>
                          <a:spcPts val="0"/>
                        </a:spcBef>
                        <a:spcAft>
                          <a:spcPts val="0"/>
                        </a:spcAft>
                        <a:buNone/>
                      </a:pPr>
                      <a:r>
                        <a:rPr lang="en-US" sz="1500" u="none" cap="none" strike="noStrike"/>
                        <a:t>Hadoop</a:t>
                      </a:r>
                      <a:endParaRPr sz="1500" u="none" cap="none" strike="noStrike">
                        <a:latin typeface="Calibri"/>
                        <a:ea typeface="Calibri"/>
                        <a:cs typeface="Calibri"/>
                        <a:sym typeface="Calibri"/>
                      </a:endParaRPr>
                    </a:p>
                  </a:txBody>
                  <a:tcPr marT="7150" marB="7150" marR="7150" marL="7150" anchor="ctr"/>
                </a:tc>
              </a:tr>
              <a:tr h="735375">
                <a:tc>
                  <a:txBody>
                    <a:bodyPr/>
                    <a:lstStyle/>
                    <a:p>
                      <a:pPr indent="0" lvl="0" marL="0" marR="0" rtl="0" algn="just">
                        <a:lnSpc>
                          <a:spcPct val="107000"/>
                        </a:lnSpc>
                        <a:spcBef>
                          <a:spcPts val="0"/>
                        </a:spcBef>
                        <a:spcAft>
                          <a:spcPts val="0"/>
                        </a:spcAft>
                        <a:buNone/>
                      </a:pPr>
                      <a:r>
                        <a:rPr lang="en-US" sz="1500" u="none" cap="none" strike="noStrike"/>
                        <a:t>Traditional row-column based DB, </a:t>
                      </a:r>
                      <a:endParaRPr/>
                    </a:p>
                    <a:p>
                      <a:pPr indent="0" lvl="0" marL="0" marR="0" rtl="0" algn="just">
                        <a:lnSpc>
                          <a:spcPct val="107000"/>
                        </a:lnSpc>
                        <a:spcBef>
                          <a:spcPts val="0"/>
                        </a:spcBef>
                        <a:spcAft>
                          <a:spcPts val="0"/>
                        </a:spcAft>
                        <a:buNone/>
                      </a:pPr>
                      <a:r>
                        <a:rPr lang="en-US" sz="1500" u="none" cap="none" strike="noStrike"/>
                        <a:t>used for data storage, manipulation and retrieval.</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An open-source software used for </a:t>
                      </a:r>
                      <a:endParaRPr/>
                    </a:p>
                    <a:p>
                      <a:pPr indent="0" lvl="0" marL="0" marR="0" rtl="0" algn="just">
                        <a:lnSpc>
                          <a:spcPct val="107000"/>
                        </a:lnSpc>
                        <a:spcBef>
                          <a:spcPts val="0"/>
                        </a:spcBef>
                        <a:spcAft>
                          <a:spcPts val="0"/>
                        </a:spcAft>
                        <a:buNone/>
                      </a:pPr>
                      <a:r>
                        <a:rPr lang="en-US" sz="1500" u="none" cap="none" strike="noStrike"/>
                        <a:t>storing data and running applications or processes concurrently.</a:t>
                      </a:r>
                      <a:endParaRPr sz="1500" u="none" cap="none" strike="noStrike">
                        <a:latin typeface="Calibri"/>
                        <a:ea typeface="Calibri"/>
                        <a:cs typeface="Calibri"/>
                        <a:sym typeface="Calibri"/>
                      </a:endParaRPr>
                    </a:p>
                  </a:txBody>
                  <a:tcPr marT="7150" marB="7150" marR="7150" marL="7150" anchor="ctr"/>
                </a:tc>
              </a:tr>
              <a:tr h="490775">
                <a:tc>
                  <a:txBody>
                    <a:bodyPr/>
                    <a:lstStyle/>
                    <a:p>
                      <a:pPr indent="0" lvl="0" marL="0" marR="0" rtl="0" algn="just">
                        <a:lnSpc>
                          <a:spcPct val="107000"/>
                        </a:lnSpc>
                        <a:spcBef>
                          <a:spcPts val="0"/>
                        </a:spcBef>
                        <a:spcAft>
                          <a:spcPts val="0"/>
                        </a:spcAft>
                        <a:buNone/>
                      </a:pPr>
                      <a:r>
                        <a:rPr lang="en-US" sz="1500" u="none" cap="none" strike="noStrike"/>
                        <a:t>Structured data is mostly processed.</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Both structured and unstructured data is processed.</a:t>
                      </a:r>
                      <a:endParaRPr sz="1500" u="none" cap="none" strike="noStrike">
                        <a:latin typeface="Calibri"/>
                        <a:ea typeface="Calibri"/>
                        <a:cs typeface="Calibri"/>
                        <a:sym typeface="Calibri"/>
                      </a:endParaRPr>
                    </a:p>
                  </a:txBody>
                  <a:tcPr marT="7150" marB="7150" marR="7150" marL="7150" anchor="ctr"/>
                </a:tc>
              </a:tr>
              <a:tr h="246175">
                <a:tc>
                  <a:txBody>
                    <a:bodyPr/>
                    <a:lstStyle/>
                    <a:p>
                      <a:pPr indent="0" lvl="0" marL="0" marR="0" rtl="0" algn="just">
                        <a:lnSpc>
                          <a:spcPct val="107000"/>
                        </a:lnSpc>
                        <a:spcBef>
                          <a:spcPts val="0"/>
                        </a:spcBef>
                        <a:spcAft>
                          <a:spcPts val="0"/>
                        </a:spcAft>
                        <a:buNone/>
                      </a:pPr>
                      <a:r>
                        <a:rPr lang="en-US" sz="1500" u="none" cap="none" strike="noStrike"/>
                        <a:t>Best suited for OLTP environment.</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Best suited for BIG data.</a:t>
                      </a:r>
                      <a:endParaRPr sz="1500" u="none" cap="none" strike="noStrike">
                        <a:latin typeface="Calibri"/>
                        <a:ea typeface="Calibri"/>
                        <a:cs typeface="Calibri"/>
                        <a:sym typeface="Calibri"/>
                      </a:endParaRPr>
                    </a:p>
                  </a:txBody>
                  <a:tcPr marT="7150" marB="7150" marR="7150" marL="7150" anchor="ctr"/>
                </a:tc>
              </a:tr>
              <a:tr h="246175">
                <a:tc>
                  <a:txBody>
                    <a:bodyPr/>
                    <a:lstStyle/>
                    <a:p>
                      <a:pPr indent="0" lvl="0" marL="0" marR="0" rtl="0" algn="just">
                        <a:lnSpc>
                          <a:spcPct val="107000"/>
                        </a:lnSpc>
                        <a:spcBef>
                          <a:spcPts val="0"/>
                        </a:spcBef>
                        <a:spcAft>
                          <a:spcPts val="0"/>
                        </a:spcAft>
                        <a:buNone/>
                      </a:pPr>
                      <a:r>
                        <a:rPr lang="en-US" sz="1500" u="none" cap="none" strike="noStrike"/>
                        <a:t>Less scalable than Hadoop.</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Highly scalable.</a:t>
                      </a:r>
                      <a:endParaRPr sz="1500" u="none" cap="none" strike="noStrike">
                        <a:latin typeface="Calibri"/>
                        <a:ea typeface="Calibri"/>
                        <a:cs typeface="Calibri"/>
                        <a:sym typeface="Calibri"/>
                      </a:endParaRPr>
                    </a:p>
                  </a:txBody>
                  <a:tcPr marT="7150" marB="7150" marR="7150" marL="7150" anchor="ctr"/>
                </a:tc>
              </a:tr>
              <a:tr h="246175">
                <a:tc>
                  <a:txBody>
                    <a:bodyPr/>
                    <a:lstStyle/>
                    <a:p>
                      <a:pPr indent="0" lvl="0" marL="0" marR="0" rtl="0" algn="just">
                        <a:lnSpc>
                          <a:spcPct val="107000"/>
                        </a:lnSpc>
                        <a:spcBef>
                          <a:spcPts val="0"/>
                        </a:spcBef>
                        <a:spcAft>
                          <a:spcPts val="0"/>
                        </a:spcAft>
                        <a:buNone/>
                      </a:pPr>
                      <a:r>
                        <a:rPr lang="en-US" sz="1500" u="none" cap="none" strike="noStrike"/>
                        <a:t>Data normalization is required.</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Data normalization is not required. </a:t>
                      </a:r>
                      <a:endParaRPr sz="1500" u="none" cap="none" strike="noStrike">
                        <a:latin typeface="Calibri"/>
                        <a:ea typeface="Calibri"/>
                        <a:cs typeface="Calibri"/>
                        <a:sym typeface="Calibri"/>
                      </a:endParaRPr>
                    </a:p>
                  </a:txBody>
                  <a:tcPr marT="7150" marB="7150" marR="7150" marL="7150" anchor="ctr"/>
                </a:tc>
              </a:tr>
              <a:tr h="490775">
                <a:tc>
                  <a:txBody>
                    <a:bodyPr/>
                    <a:lstStyle/>
                    <a:p>
                      <a:pPr indent="0" lvl="0" marL="0" marR="0" rtl="0" algn="just">
                        <a:lnSpc>
                          <a:spcPct val="107000"/>
                        </a:lnSpc>
                        <a:spcBef>
                          <a:spcPts val="0"/>
                        </a:spcBef>
                        <a:spcAft>
                          <a:spcPts val="0"/>
                        </a:spcAft>
                        <a:buNone/>
                      </a:pPr>
                      <a:r>
                        <a:rPr lang="en-US" sz="1500" u="none" cap="none" strike="noStrike"/>
                        <a:t>Stores transformed and aggregated data.</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Stores huge volume of data.</a:t>
                      </a:r>
                      <a:endParaRPr sz="1500" u="none" cap="none" strike="noStrike">
                        <a:latin typeface="Calibri"/>
                        <a:ea typeface="Calibri"/>
                        <a:cs typeface="Calibri"/>
                        <a:sym typeface="Calibri"/>
                      </a:endParaRPr>
                    </a:p>
                  </a:txBody>
                  <a:tcPr marT="7150" marB="7150" marR="7150" marL="7150" anchor="ctr"/>
                </a:tc>
              </a:tr>
              <a:tr h="246175">
                <a:tc>
                  <a:txBody>
                    <a:bodyPr/>
                    <a:lstStyle/>
                    <a:p>
                      <a:pPr indent="0" lvl="0" marL="0" marR="0" rtl="0" algn="just">
                        <a:lnSpc>
                          <a:spcPct val="107000"/>
                        </a:lnSpc>
                        <a:spcBef>
                          <a:spcPts val="0"/>
                        </a:spcBef>
                        <a:spcAft>
                          <a:spcPts val="0"/>
                        </a:spcAft>
                        <a:buNone/>
                      </a:pPr>
                      <a:r>
                        <a:rPr lang="en-US" sz="1500" u="none" cap="none" strike="noStrike"/>
                        <a:t>No latency in response.</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Some latency in response.</a:t>
                      </a:r>
                      <a:endParaRPr sz="1500" u="none" cap="none" strike="noStrike">
                        <a:latin typeface="Calibri"/>
                        <a:ea typeface="Calibri"/>
                        <a:cs typeface="Calibri"/>
                        <a:sym typeface="Calibri"/>
                      </a:endParaRPr>
                    </a:p>
                  </a:txBody>
                  <a:tcPr marT="7150" marB="7150" marR="7150" marL="7150" anchor="ctr"/>
                </a:tc>
              </a:tr>
              <a:tr h="246175">
                <a:tc>
                  <a:txBody>
                    <a:bodyPr/>
                    <a:lstStyle/>
                    <a:p>
                      <a:pPr indent="0" lvl="0" marL="0" marR="0" rtl="0" algn="just">
                        <a:lnSpc>
                          <a:spcPct val="107000"/>
                        </a:lnSpc>
                        <a:spcBef>
                          <a:spcPts val="0"/>
                        </a:spcBef>
                        <a:spcAft>
                          <a:spcPts val="0"/>
                        </a:spcAft>
                        <a:buNone/>
                      </a:pPr>
                      <a:r>
                        <a:rPr lang="en-US" sz="1500" u="none" cap="none" strike="noStrike"/>
                        <a:t>Data schema of RDBMS is static.</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Data schema of Hadoop is dynamic.</a:t>
                      </a:r>
                      <a:endParaRPr sz="1500" u="none" cap="none" strike="noStrike">
                        <a:latin typeface="Calibri"/>
                        <a:ea typeface="Calibri"/>
                        <a:cs typeface="Calibri"/>
                        <a:sym typeface="Calibri"/>
                      </a:endParaRPr>
                    </a:p>
                  </a:txBody>
                  <a:tcPr marT="7150" marB="7150" marR="7150" marL="7150" anchor="ctr"/>
                </a:tc>
              </a:tr>
              <a:tr h="490775">
                <a:tc>
                  <a:txBody>
                    <a:bodyPr/>
                    <a:lstStyle/>
                    <a:p>
                      <a:pPr indent="0" lvl="0" marL="0" marR="0" rtl="0" algn="just">
                        <a:lnSpc>
                          <a:spcPct val="107000"/>
                        </a:lnSpc>
                        <a:spcBef>
                          <a:spcPts val="0"/>
                        </a:spcBef>
                        <a:spcAft>
                          <a:spcPts val="0"/>
                        </a:spcAft>
                        <a:buNone/>
                      </a:pPr>
                      <a:r>
                        <a:rPr lang="en-US" sz="1500" u="none" cap="none" strike="noStrike"/>
                        <a:t>High data integrity available.</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Low data integrity available than </a:t>
                      </a:r>
                      <a:endParaRPr/>
                    </a:p>
                    <a:p>
                      <a:pPr indent="0" lvl="0" marL="0" marR="0" rtl="0" algn="just">
                        <a:lnSpc>
                          <a:spcPct val="107000"/>
                        </a:lnSpc>
                        <a:spcBef>
                          <a:spcPts val="0"/>
                        </a:spcBef>
                        <a:spcAft>
                          <a:spcPts val="0"/>
                        </a:spcAft>
                        <a:buNone/>
                      </a:pPr>
                      <a:r>
                        <a:rPr lang="en-US" sz="1500" u="none" cap="none" strike="noStrike"/>
                        <a:t>RDBMS.</a:t>
                      </a:r>
                      <a:endParaRPr sz="1500" u="none" cap="none" strike="noStrike">
                        <a:latin typeface="Calibri"/>
                        <a:ea typeface="Calibri"/>
                        <a:cs typeface="Calibri"/>
                        <a:sym typeface="Calibri"/>
                      </a:endParaRPr>
                    </a:p>
                  </a:txBody>
                  <a:tcPr marT="7150" marB="7150" marR="7150" marL="7150" anchor="ctr"/>
                </a:tc>
              </a:tr>
              <a:tr h="490775">
                <a:tc>
                  <a:txBody>
                    <a:bodyPr/>
                    <a:lstStyle/>
                    <a:p>
                      <a:pPr indent="0" lvl="0" marL="0" marR="0" rtl="0" algn="just">
                        <a:lnSpc>
                          <a:spcPct val="107000"/>
                        </a:lnSpc>
                        <a:spcBef>
                          <a:spcPts val="0"/>
                        </a:spcBef>
                        <a:spcAft>
                          <a:spcPts val="0"/>
                        </a:spcAft>
                        <a:buNone/>
                      </a:pPr>
                      <a:r>
                        <a:rPr lang="en-US" sz="1500" u="none" cap="none" strike="noStrike"/>
                        <a:t>Cost is applicable for licensed </a:t>
                      </a:r>
                      <a:endParaRPr/>
                    </a:p>
                    <a:p>
                      <a:pPr indent="0" lvl="0" marL="0" marR="0" rtl="0" algn="just">
                        <a:lnSpc>
                          <a:spcPct val="107000"/>
                        </a:lnSpc>
                        <a:spcBef>
                          <a:spcPts val="0"/>
                        </a:spcBef>
                        <a:spcAft>
                          <a:spcPts val="0"/>
                        </a:spcAft>
                        <a:buNone/>
                      </a:pPr>
                      <a:r>
                        <a:rPr lang="en-US" sz="1500" u="none" cap="none" strike="noStrike"/>
                        <a:t>software.</a:t>
                      </a:r>
                      <a:endParaRPr sz="1500" u="none" cap="none" strike="noStrike">
                        <a:latin typeface="Calibri"/>
                        <a:ea typeface="Calibri"/>
                        <a:cs typeface="Calibri"/>
                        <a:sym typeface="Calibri"/>
                      </a:endParaRPr>
                    </a:p>
                  </a:txBody>
                  <a:tcPr marT="7150" marB="7150" marR="7150" marL="7150" anchor="ctr"/>
                </a:tc>
                <a:tc>
                  <a:txBody>
                    <a:bodyPr/>
                    <a:lstStyle/>
                    <a:p>
                      <a:pPr indent="0" lvl="0" marL="0" marR="0" rtl="0" algn="just">
                        <a:lnSpc>
                          <a:spcPct val="107000"/>
                        </a:lnSpc>
                        <a:spcBef>
                          <a:spcPts val="0"/>
                        </a:spcBef>
                        <a:spcAft>
                          <a:spcPts val="0"/>
                        </a:spcAft>
                        <a:buNone/>
                      </a:pPr>
                      <a:r>
                        <a:rPr lang="en-US" sz="1500" u="none" cap="none" strike="noStrike"/>
                        <a:t>Free of cost, as it is an open source software.</a:t>
                      </a:r>
                      <a:endParaRPr sz="1500" u="none" cap="none" strike="noStrike">
                        <a:latin typeface="Calibri"/>
                        <a:ea typeface="Calibri"/>
                        <a:cs typeface="Calibri"/>
                        <a:sym typeface="Calibri"/>
                      </a:endParaRPr>
                    </a:p>
                  </a:txBody>
                  <a:tcPr marT="7150" marB="7150" marR="7150" marL="7150" anchor="ct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9"/>
          <p:cNvSpPr txBox="1"/>
          <p:nvPr>
            <p:ph type="title"/>
          </p:nvPr>
        </p:nvSpPr>
        <p:spPr>
          <a:xfrm>
            <a:off x="628650" y="511792"/>
            <a:ext cx="7886700" cy="64363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Configuration XML files in Hadoop</a:t>
            </a:r>
            <a:endParaRPr/>
          </a:p>
        </p:txBody>
      </p:sp>
      <p:sp>
        <p:nvSpPr>
          <p:cNvPr id="653" name="Google Shape;653;p89"/>
          <p:cNvSpPr txBox="1"/>
          <p:nvPr>
            <p:ph idx="1" type="body"/>
          </p:nvPr>
        </p:nvSpPr>
        <p:spPr>
          <a:xfrm>
            <a:off x="628650" y="1658204"/>
            <a:ext cx="7886700" cy="2773908"/>
          </a:xfrm>
          <a:prstGeom prst="rect">
            <a:avLst/>
          </a:prstGeom>
          <a:noFill/>
          <a:ln>
            <a:noFill/>
          </a:ln>
        </p:spPr>
        <p:txBody>
          <a:bodyPr anchorCtr="0" anchor="t" bIns="45700" lIns="91425" spcFirstLastPara="1" rIns="91425" wrap="square" tIns="45700">
            <a:normAutofit/>
          </a:bodyPr>
          <a:lstStyle/>
          <a:p>
            <a:pPr indent="-385763" lvl="0" marL="385763" rtl="0" algn="just">
              <a:lnSpc>
                <a:spcPct val="90000"/>
              </a:lnSpc>
              <a:spcBef>
                <a:spcPts val="0"/>
              </a:spcBef>
              <a:spcAft>
                <a:spcPts val="0"/>
              </a:spcAft>
              <a:buClr>
                <a:schemeClr val="dk1"/>
              </a:buClr>
              <a:buSzPts val="2100"/>
              <a:buFont typeface="Calibri"/>
              <a:buAutoNum type="arabicPeriod"/>
            </a:pPr>
            <a:r>
              <a:rPr b="1" lang="en-US"/>
              <a:t>hadoop-env.sh</a:t>
            </a:r>
            <a:endParaRPr/>
          </a:p>
          <a:p>
            <a:pPr indent="-171450" lvl="1" marL="514350" rtl="0" algn="just">
              <a:lnSpc>
                <a:spcPct val="90000"/>
              </a:lnSpc>
              <a:spcBef>
                <a:spcPts val="375"/>
              </a:spcBef>
              <a:spcAft>
                <a:spcPts val="0"/>
              </a:spcAft>
              <a:buClr>
                <a:schemeClr val="dk1"/>
              </a:buClr>
              <a:buSzPts val="1800"/>
              <a:buChar char="•"/>
            </a:pPr>
            <a:r>
              <a:rPr lang="en-US"/>
              <a:t>This file specifies environment variables that affect the JDK used by Hadoop Daemon (bin/Hadoop). (JAVA_HOME)</a:t>
            </a:r>
            <a:endParaRPr/>
          </a:p>
          <a:p>
            <a:pPr indent="-171450" lvl="1" marL="514350" rtl="0" algn="just">
              <a:lnSpc>
                <a:spcPct val="90000"/>
              </a:lnSpc>
              <a:spcBef>
                <a:spcPts val="375"/>
              </a:spcBef>
              <a:spcAft>
                <a:spcPts val="0"/>
              </a:spcAft>
              <a:buClr>
                <a:schemeClr val="dk1"/>
              </a:buClr>
              <a:buSzPts val="1800"/>
              <a:buChar char="•"/>
            </a:pPr>
            <a:r>
              <a:rPr lang="en-US"/>
              <a:t>It informs the Hadoop daemon where Name Node runs in the cluster. It contains the configuration settings for Hadoop Core such as I/O settings that are common to HDFS and MapReduce.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preencoded.png" id="153" name="Google Shape;153;p9"/>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Configuration XML files in Hadoop</a:t>
            </a:r>
            <a:endParaRPr/>
          </a:p>
        </p:txBody>
      </p:sp>
      <p:sp>
        <p:nvSpPr>
          <p:cNvPr id="659" name="Google Shape;659;p9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385763" lvl="0" marL="385763" rtl="0" algn="just">
              <a:lnSpc>
                <a:spcPct val="90000"/>
              </a:lnSpc>
              <a:spcBef>
                <a:spcPts val="0"/>
              </a:spcBef>
              <a:spcAft>
                <a:spcPts val="0"/>
              </a:spcAft>
              <a:buClr>
                <a:schemeClr val="dk1"/>
              </a:buClr>
              <a:buSzPts val="2100"/>
              <a:buFont typeface="Calibri"/>
              <a:buAutoNum type="arabicPeriod" startAt="2"/>
            </a:pPr>
            <a:r>
              <a:rPr b="1" lang="en-US"/>
              <a:t>hdfs-site.xml</a:t>
            </a:r>
            <a:endParaRPr/>
          </a:p>
          <a:p>
            <a:pPr indent="-171450" lvl="1" marL="514350" rtl="0" algn="just">
              <a:lnSpc>
                <a:spcPct val="90000"/>
              </a:lnSpc>
              <a:spcBef>
                <a:spcPts val="375"/>
              </a:spcBef>
              <a:spcAft>
                <a:spcPts val="0"/>
              </a:spcAft>
              <a:buClr>
                <a:schemeClr val="dk1"/>
              </a:buClr>
              <a:buSzPts val="1800"/>
              <a:buChar char="•"/>
            </a:pPr>
            <a:r>
              <a:rPr lang="en-US"/>
              <a:t>This is the main configuration file for HDFS. It defines the name node and data node paths as well as the replication factor. </a:t>
            </a:r>
            <a:endParaRPr b="1"/>
          </a:p>
          <a:p>
            <a:pPr indent="-171450" lvl="1" marL="514350" rtl="0" algn="just">
              <a:lnSpc>
                <a:spcPct val="90000"/>
              </a:lnSpc>
              <a:spcBef>
                <a:spcPts val="375"/>
              </a:spcBef>
              <a:spcAft>
                <a:spcPts val="0"/>
              </a:spcAft>
              <a:buClr>
                <a:schemeClr val="dk1"/>
              </a:buClr>
              <a:buSzPts val="1800"/>
              <a:buChar char="•"/>
            </a:pPr>
            <a:r>
              <a:rPr lang="en-US"/>
              <a:t>Replication factor is specified by dfs.replication property; as it is a single node cluster hence we will set replication to 1.</a:t>
            </a:r>
            <a:endParaRPr/>
          </a:p>
          <a:p>
            <a:pPr indent="-171450" lvl="1" marL="514350" rtl="0" algn="just">
              <a:lnSpc>
                <a:spcPct val="90000"/>
              </a:lnSpc>
              <a:spcBef>
                <a:spcPts val="375"/>
              </a:spcBef>
              <a:spcAft>
                <a:spcPts val="0"/>
              </a:spcAft>
              <a:buClr>
                <a:schemeClr val="dk1"/>
              </a:buClr>
              <a:buSzPts val="1800"/>
              <a:buChar char="•"/>
            </a:pPr>
            <a:r>
              <a:rPr lang="en-US"/>
              <a:t>The default heartbeat interval is 3 seconds. One can change it by using</a:t>
            </a:r>
            <a:r>
              <a:rPr i="1" lang="en-US"/>
              <a:t> dfs.heartbeat.interval</a:t>
            </a:r>
            <a:r>
              <a:rPr lang="en-US"/>
              <a:t> in </a:t>
            </a:r>
            <a:r>
              <a:rPr i="1" lang="en-US"/>
              <a:t>hdfs-site.xml.</a:t>
            </a:r>
            <a:endParaRPr/>
          </a:p>
          <a:p>
            <a:pPr indent="-385763" lvl="0" marL="385763" rtl="0" algn="just">
              <a:lnSpc>
                <a:spcPct val="90000"/>
              </a:lnSpc>
              <a:spcBef>
                <a:spcPts val="750"/>
              </a:spcBef>
              <a:spcAft>
                <a:spcPts val="0"/>
              </a:spcAft>
              <a:buClr>
                <a:schemeClr val="dk1"/>
              </a:buClr>
              <a:buSzPts val="2100"/>
              <a:buFont typeface="Calibri"/>
              <a:buAutoNum type="arabicPeriod" startAt="2"/>
            </a:pPr>
            <a:r>
              <a:rPr b="1" lang="en-US"/>
              <a:t>mapred-site.xml</a:t>
            </a:r>
            <a:endParaRPr/>
          </a:p>
          <a:p>
            <a:pPr indent="-171450" lvl="1" marL="514350" rtl="0" algn="just">
              <a:lnSpc>
                <a:spcPct val="90000"/>
              </a:lnSpc>
              <a:spcBef>
                <a:spcPts val="375"/>
              </a:spcBef>
              <a:spcAft>
                <a:spcPts val="0"/>
              </a:spcAft>
              <a:buClr>
                <a:schemeClr val="dk1"/>
              </a:buClr>
              <a:buSzPts val="1800"/>
              <a:buChar char="•"/>
            </a:pPr>
            <a:r>
              <a:rPr lang="en-US"/>
              <a:t>In order to specify which framework should be used for MapReduce, we use mapreduce.framework.name property, yarn is used here.</a:t>
            </a:r>
            <a:endParaRPr/>
          </a:p>
          <a:p>
            <a:pPr indent="-57150" lvl="1" marL="514350" rtl="0" algn="l">
              <a:lnSpc>
                <a:spcPct val="90000"/>
              </a:lnSpc>
              <a:spcBef>
                <a:spcPts val="375"/>
              </a:spcBef>
              <a:spcAft>
                <a:spcPts val="0"/>
              </a:spcAft>
              <a:buClr>
                <a:schemeClr val="dk1"/>
              </a:buClr>
              <a:buSzPts val="1800"/>
              <a:buNone/>
            </a:pPr>
            <a:r>
              <a:t/>
            </a:r>
            <a:endParaRPr b="1"/>
          </a:p>
          <a:p>
            <a:pPr indent="-57150" lvl="1" marL="514350" rtl="0" algn="l">
              <a:lnSpc>
                <a:spcPct val="90000"/>
              </a:lnSpc>
              <a:spcBef>
                <a:spcPts val="375"/>
              </a:spcBef>
              <a:spcAft>
                <a:spcPts val="0"/>
              </a:spcAft>
              <a:buClr>
                <a:schemeClr val="dk1"/>
              </a:buClr>
              <a:buSzPts val="1800"/>
              <a:buNone/>
            </a:pPr>
            <a:r>
              <a:t/>
            </a:r>
            <a:endParaRPr i="1"/>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Configuration XML files in Hadoop</a:t>
            </a:r>
            <a:endParaRPr/>
          </a:p>
        </p:txBody>
      </p:sp>
      <p:sp>
        <p:nvSpPr>
          <p:cNvPr id="665" name="Google Shape;665;p91"/>
          <p:cNvSpPr txBox="1"/>
          <p:nvPr>
            <p:ph idx="1" type="body"/>
          </p:nvPr>
        </p:nvSpPr>
        <p:spPr>
          <a:xfrm>
            <a:off x="628650" y="1369218"/>
            <a:ext cx="8102505" cy="3677041"/>
          </a:xfrm>
          <a:prstGeom prst="rect">
            <a:avLst/>
          </a:prstGeom>
          <a:noFill/>
          <a:ln>
            <a:noFill/>
          </a:ln>
        </p:spPr>
        <p:txBody>
          <a:bodyPr anchorCtr="0" anchor="t" bIns="45700" lIns="91425" spcFirstLastPara="1" rIns="91425" wrap="square" tIns="45700">
            <a:normAutofit lnSpcReduction="10000"/>
          </a:bodyPr>
          <a:lstStyle/>
          <a:p>
            <a:pPr indent="-171450" lvl="0" marL="171450" rtl="0" algn="just">
              <a:lnSpc>
                <a:spcPct val="90000"/>
              </a:lnSpc>
              <a:spcBef>
                <a:spcPts val="0"/>
              </a:spcBef>
              <a:spcAft>
                <a:spcPts val="0"/>
              </a:spcAft>
              <a:buClr>
                <a:schemeClr val="dk1"/>
              </a:buClr>
              <a:buSzPts val="2100"/>
              <a:buChar char="•"/>
            </a:pPr>
            <a:r>
              <a:rPr b="1" lang="en-US"/>
              <a:t>yarn-site.xml</a:t>
            </a:r>
            <a:endParaRPr/>
          </a:p>
          <a:p>
            <a:pPr indent="-171450" lvl="1" marL="514350" rtl="0" algn="just">
              <a:lnSpc>
                <a:spcPct val="90000"/>
              </a:lnSpc>
              <a:spcBef>
                <a:spcPts val="375"/>
              </a:spcBef>
              <a:spcAft>
                <a:spcPts val="0"/>
              </a:spcAft>
              <a:buClr>
                <a:schemeClr val="dk1"/>
              </a:buClr>
              <a:buSzPts val="1800"/>
              <a:buChar char="•"/>
            </a:pPr>
            <a:r>
              <a:rPr lang="en-US"/>
              <a:t>In order to specify auxiliary service need to run with nodemanager “yarn.nodemanager.aux-services” property is used.</a:t>
            </a:r>
            <a:endParaRPr/>
          </a:p>
          <a:p>
            <a:pPr indent="-171450" lvl="1" marL="514350" rtl="0" algn="just">
              <a:lnSpc>
                <a:spcPct val="90000"/>
              </a:lnSpc>
              <a:spcBef>
                <a:spcPts val="375"/>
              </a:spcBef>
              <a:spcAft>
                <a:spcPts val="0"/>
              </a:spcAft>
              <a:buClr>
                <a:schemeClr val="dk1"/>
              </a:buClr>
              <a:buSzPts val="1800"/>
              <a:buChar char="•"/>
            </a:pPr>
            <a:r>
              <a:rPr lang="en-US"/>
              <a:t>Here Shuffling is used as auxiliary service. And in order to know the class that should be used for shuffling we user “yarn.nodemanager.aux-services.mapreduce.shuffle.class”</a:t>
            </a:r>
            <a:endParaRPr/>
          </a:p>
          <a:p>
            <a:pPr indent="-171450" lvl="0" marL="171450" rtl="0" algn="just">
              <a:lnSpc>
                <a:spcPct val="90000"/>
              </a:lnSpc>
              <a:spcBef>
                <a:spcPts val="750"/>
              </a:spcBef>
              <a:spcAft>
                <a:spcPts val="0"/>
              </a:spcAft>
              <a:buClr>
                <a:schemeClr val="dk1"/>
              </a:buClr>
              <a:buSzPts val="2100"/>
              <a:buChar char="•"/>
            </a:pPr>
            <a:r>
              <a:rPr b="1" lang="en-US"/>
              <a:t>core-site.xml</a:t>
            </a:r>
            <a:endParaRPr/>
          </a:p>
          <a:p>
            <a:pPr indent="-171450" lvl="1" marL="514350" rtl="0" algn="just">
              <a:lnSpc>
                <a:spcPct val="90000"/>
              </a:lnSpc>
              <a:spcBef>
                <a:spcPts val="375"/>
              </a:spcBef>
              <a:spcAft>
                <a:spcPts val="0"/>
              </a:spcAft>
              <a:buClr>
                <a:schemeClr val="dk1"/>
              </a:buClr>
              <a:buSzPts val="1800"/>
              <a:buChar char="•"/>
            </a:pPr>
            <a:r>
              <a:rPr lang="en-US"/>
              <a:t>This file defines port number, memory, memory limits, size of read/write buffers used by Hadoop. Find this file in the etc/hadoop directory</a:t>
            </a:r>
            <a:endParaRPr/>
          </a:p>
          <a:p>
            <a:pPr indent="-171450" lvl="1" marL="514350" rtl="0" algn="just">
              <a:lnSpc>
                <a:spcPct val="90000"/>
              </a:lnSpc>
              <a:spcBef>
                <a:spcPts val="375"/>
              </a:spcBef>
              <a:spcAft>
                <a:spcPts val="0"/>
              </a:spcAft>
              <a:buClr>
                <a:schemeClr val="dk1"/>
              </a:buClr>
              <a:buSzPts val="1800"/>
              <a:buChar char="•"/>
            </a:pPr>
            <a:r>
              <a:rPr lang="en-US"/>
              <a:t>Location of namenode is specified by fs.defaultFS property</a:t>
            </a:r>
            <a:br>
              <a:rPr lang="en-US"/>
            </a:br>
            <a:r>
              <a:rPr lang="en-US"/>
              <a:t>        namenode running at 9000 port on localhost.</a:t>
            </a:r>
            <a:endParaRPr/>
          </a:p>
          <a:p>
            <a:pPr indent="-171450" lvl="1" marL="514350" rtl="0" algn="just">
              <a:lnSpc>
                <a:spcPct val="90000"/>
              </a:lnSpc>
              <a:spcBef>
                <a:spcPts val="375"/>
              </a:spcBef>
              <a:spcAft>
                <a:spcPts val="0"/>
              </a:spcAft>
              <a:buClr>
                <a:schemeClr val="dk1"/>
              </a:buClr>
              <a:buSzPts val="1800"/>
              <a:buChar char="•"/>
            </a:pPr>
            <a:r>
              <a:rPr lang="en-US"/>
              <a:t>hadoop.tmp.dir property to specify the location where temporary as well as permanent data of Hadoop will be stored.</a:t>
            </a:r>
            <a:endParaRPr/>
          </a:p>
          <a:p>
            <a:pPr indent="-57150" lvl="1" marL="514350" rtl="0" algn="l">
              <a:lnSpc>
                <a:spcPct val="90000"/>
              </a:lnSpc>
              <a:spcBef>
                <a:spcPts val="375"/>
              </a:spcBef>
              <a:spcAft>
                <a:spcPts val="0"/>
              </a:spcAft>
              <a:buClr>
                <a:schemeClr val="dk1"/>
              </a:buClr>
              <a:buSzPts val="1800"/>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descr="preencoded.png" id="671" name="Google Shape;671;p92"/>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descr="preencoded.png" id="677" name="Google Shape;677;p93"/>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descr="preencoded.png" id="683" name="Google Shape;683;p94"/>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descr="preencoded.png" id="689" name="Google Shape;689;p95"/>
          <p:cNvPicPr preferRelativeResize="0"/>
          <p:nvPr/>
        </p:nvPicPr>
        <p:blipFill rotWithShape="1">
          <a:blip r:embed="rId3">
            <a:alphaModFix/>
          </a:blip>
          <a:srcRect b="0" l="0" r="0" t="0"/>
          <a:stretch/>
        </p:blipFill>
        <p:spPr>
          <a:xfrm>
            <a:off x="0" y="0"/>
            <a:ext cx="9753600" cy="5486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6"/>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                                            Anatomy of a File Write</a:t>
            </a:r>
            <a:endParaRPr/>
          </a:p>
        </p:txBody>
      </p:sp>
      <p:sp>
        <p:nvSpPr>
          <p:cNvPr id="695" name="Google Shape;695;p9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descr="그림 2.png" id="696" name="Google Shape;696;p96"/>
          <p:cNvPicPr preferRelativeResize="0"/>
          <p:nvPr/>
        </p:nvPicPr>
        <p:blipFill rotWithShape="1">
          <a:blip r:embed="rId3">
            <a:alphaModFix/>
          </a:blip>
          <a:srcRect b="0" l="0" r="0" t="0"/>
          <a:stretch/>
        </p:blipFill>
        <p:spPr>
          <a:xfrm>
            <a:off x="1459658" y="723681"/>
            <a:ext cx="6224684" cy="3778375"/>
          </a:xfrm>
          <a:prstGeom prst="rect">
            <a:avLst/>
          </a:prstGeom>
          <a:noFill/>
          <a:ln>
            <a:noFill/>
          </a:ln>
        </p:spPr>
      </p:pic>
      <p:sp>
        <p:nvSpPr>
          <p:cNvPr id="697" name="Google Shape;697;p96"/>
          <p:cNvSpPr/>
          <p:nvPr/>
        </p:nvSpPr>
        <p:spPr>
          <a:xfrm>
            <a:off x="6500826" y="2089543"/>
            <a:ext cx="1362874" cy="429798"/>
          </a:xfrm>
          <a:prstGeom prst="rect">
            <a:avLst/>
          </a:prstGeom>
          <a:noFill/>
          <a:ln>
            <a:noFill/>
          </a:ln>
        </p:spPr>
        <p:txBody>
          <a:bodyPr anchorCtr="0" anchor="t" bIns="45700" lIns="91425" spcFirstLastPara="1" rIns="91425" wrap="square" tIns="45700">
            <a:spAutoFit/>
          </a:bodyPr>
          <a:lstStyle/>
          <a:p>
            <a:pPr indent="0" lvl="0" marL="0" marR="0" rtl="0" algn="l">
              <a:lnSpc>
                <a:spcPct val="94444"/>
              </a:lnSpc>
              <a:spcBef>
                <a:spcPts val="0"/>
              </a:spcBef>
              <a:spcAft>
                <a:spcPts val="0"/>
              </a:spcAft>
              <a:buNone/>
            </a:pPr>
            <a:r>
              <a:rPr lang="en-US" sz="1200">
                <a:solidFill>
                  <a:srgbClr val="000000"/>
                </a:solidFill>
                <a:latin typeface="Corbel"/>
                <a:ea typeface="Corbel"/>
                <a:cs typeface="Corbel"/>
                <a:sym typeface="Corbel"/>
              </a:rPr>
              <a:t>(file exist &amp; </a:t>
            </a:r>
            <a:br>
              <a:rPr lang="en-US" sz="1200">
                <a:solidFill>
                  <a:srgbClr val="000000"/>
                </a:solidFill>
                <a:latin typeface="Corbel"/>
                <a:ea typeface="Corbel"/>
                <a:cs typeface="Corbel"/>
                <a:sym typeface="Corbel"/>
              </a:rPr>
            </a:br>
            <a:r>
              <a:rPr lang="en-US" sz="1200">
                <a:solidFill>
                  <a:srgbClr val="000000"/>
                </a:solidFill>
                <a:latin typeface="Corbel"/>
                <a:ea typeface="Corbel"/>
                <a:cs typeface="Corbel"/>
                <a:sym typeface="Corbel"/>
              </a:rPr>
              <a:t> permission check</a:t>
            </a:r>
            <a:r>
              <a:rPr lang="en-US" sz="1350">
                <a:solidFill>
                  <a:srgbClr val="000000"/>
                </a:solidFill>
                <a:latin typeface="Corbel"/>
                <a:ea typeface="Corbel"/>
                <a:cs typeface="Corbel"/>
                <a:sym typeface="Corbel"/>
              </a:rPr>
              <a:t>)</a:t>
            </a:r>
            <a:endParaRPr sz="1350">
              <a:solidFill>
                <a:srgbClr val="000000"/>
              </a:solidFill>
              <a:latin typeface="Corbel"/>
              <a:ea typeface="Corbel"/>
              <a:cs typeface="Corbel"/>
              <a:sym typeface="Corbel"/>
            </a:endParaRPr>
          </a:p>
        </p:txBody>
      </p:sp>
      <p:sp>
        <p:nvSpPr>
          <p:cNvPr id="698" name="Google Shape;698;p96"/>
          <p:cNvSpPr/>
          <p:nvPr/>
        </p:nvSpPr>
        <p:spPr>
          <a:xfrm>
            <a:off x="2803910" y="2389801"/>
            <a:ext cx="1194751" cy="425758"/>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None/>
            </a:pPr>
            <a:r>
              <a:rPr lang="en-US" sz="1200">
                <a:solidFill>
                  <a:srgbClr val="000000"/>
                </a:solidFill>
                <a:latin typeface="Corbel"/>
                <a:ea typeface="Corbel"/>
                <a:cs typeface="Corbel"/>
                <a:sym typeface="Corbel"/>
              </a:rPr>
              <a:t>enqueue packet</a:t>
            </a:r>
            <a:endParaRPr/>
          </a:p>
          <a:p>
            <a:pPr indent="0" lvl="0" marL="0" marR="0" rtl="0" algn="l">
              <a:lnSpc>
                <a:spcPct val="106250"/>
              </a:lnSpc>
              <a:spcBef>
                <a:spcPts val="0"/>
              </a:spcBef>
              <a:spcAft>
                <a:spcPts val="0"/>
              </a:spcAft>
              <a:buNone/>
            </a:pPr>
            <a:r>
              <a:rPr lang="en-US" sz="1200">
                <a:solidFill>
                  <a:srgbClr val="000000"/>
                </a:solidFill>
                <a:latin typeface="Corbel"/>
                <a:ea typeface="Corbel"/>
                <a:cs typeface="Corbel"/>
                <a:sym typeface="Corbel"/>
              </a:rPr>
              <a:t>to data queue</a:t>
            </a:r>
            <a:endParaRPr sz="1350">
              <a:solidFill>
                <a:srgbClr val="000000"/>
              </a:solidFill>
              <a:latin typeface="Corbel"/>
              <a:ea typeface="Corbel"/>
              <a:cs typeface="Corbel"/>
              <a:sym typeface="Corbel"/>
            </a:endParaRPr>
          </a:p>
        </p:txBody>
      </p:sp>
      <p:sp>
        <p:nvSpPr>
          <p:cNvPr id="699" name="Google Shape;699;p96"/>
          <p:cNvSpPr/>
          <p:nvPr/>
        </p:nvSpPr>
        <p:spPr>
          <a:xfrm>
            <a:off x="2750331" y="3107535"/>
            <a:ext cx="1241237" cy="425758"/>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None/>
            </a:pPr>
            <a:r>
              <a:rPr lang="en-US" sz="1200">
                <a:solidFill>
                  <a:srgbClr val="000000"/>
                </a:solidFill>
                <a:latin typeface="Corbel"/>
                <a:ea typeface="Corbel"/>
                <a:cs typeface="Corbel"/>
                <a:sym typeface="Corbel"/>
              </a:rPr>
              <a:t>move the packet</a:t>
            </a:r>
            <a:endParaRPr/>
          </a:p>
          <a:p>
            <a:pPr indent="0" lvl="0" marL="0" marR="0" rtl="0" algn="l">
              <a:lnSpc>
                <a:spcPct val="106250"/>
              </a:lnSpc>
              <a:spcBef>
                <a:spcPts val="0"/>
              </a:spcBef>
              <a:spcAft>
                <a:spcPts val="0"/>
              </a:spcAft>
              <a:buNone/>
            </a:pPr>
            <a:r>
              <a:rPr lang="en-US" sz="1200">
                <a:solidFill>
                  <a:srgbClr val="000000"/>
                </a:solidFill>
                <a:latin typeface="Corbel"/>
                <a:ea typeface="Corbel"/>
                <a:cs typeface="Corbel"/>
                <a:sym typeface="Corbel"/>
              </a:rPr>
              <a:t>to ack queue</a:t>
            </a:r>
            <a:endParaRPr sz="1350">
              <a:solidFill>
                <a:srgbClr val="000000"/>
              </a:solidFill>
              <a:latin typeface="Corbel"/>
              <a:ea typeface="Corbel"/>
              <a:cs typeface="Corbel"/>
              <a:sym typeface="Corbel"/>
            </a:endParaRPr>
          </a:p>
        </p:txBody>
      </p:sp>
      <p:sp>
        <p:nvSpPr>
          <p:cNvPr id="700" name="Google Shape;700;p96"/>
          <p:cNvSpPr/>
          <p:nvPr/>
        </p:nvSpPr>
        <p:spPr>
          <a:xfrm>
            <a:off x="4250529" y="2571750"/>
            <a:ext cx="1436804" cy="425758"/>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None/>
            </a:pPr>
            <a:r>
              <a:rPr lang="en-US" sz="1200">
                <a:solidFill>
                  <a:srgbClr val="000000"/>
                </a:solidFill>
                <a:latin typeface="Corbel"/>
                <a:ea typeface="Corbel"/>
                <a:cs typeface="Corbel"/>
                <a:sym typeface="Corbel"/>
              </a:rPr>
              <a:t>dequeue the packet</a:t>
            </a:r>
            <a:endParaRPr/>
          </a:p>
          <a:p>
            <a:pPr indent="0" lvl="0" marL="0" marR="0" rtl="0" algn="l">
              <a:lnSpc>
                <a:spcPct val="106250"/>
              </a:lnSpc>
              <a:spcBef>
                <a:spcPts val="0"/>
              </a:spcBef>
              <a:spcAft>
                <a:spcPts val="0"/>
              </a:spcAft>
              <a:buNone/>
            </a:pPr>
            <a:r>
              <a:rPr lang="en-US" sz="1200">
                <a:solidFill>
                  <a:srgbClr val="000000"/>
                </a:solidFill>
                <a:latin typeface="Corbel"/>
                <a:ea typeface="Corbel"/>
                <a:cs typeface="Corbel"/>
                <a:sym typeface="Corbel"/>
              </a:rPr>
              <a:t>from ack queue</a:t>
            </a:r>
            <a:endParaRPr sz="1350">
              <a:solidFill>
                <a:srgbClr val="000000"/>
              </a:solidFill>
              <a:latin typeface="Corbel"/>
              <a:ea typeface="Corbel"/>
              <a:cs typeface="Corbel"/>
              <a:sym typeface="Corbel"/>
            </a:endParaRPr>
          </a:p>
        </p:txBody>
      </p:sp>
      <p:sp>
        <p:nvSpPr>
          <p:cNvPr id="701" name="Google Shape;701;p96"/>
          <p:cNvSpPr/>
          <p:nvPr/>
        </p:nvSpPr>
        <p:spPr>
          <a:xfrm>
            <a:off x="5536413" y="3000378"/>
            <a:ext cx="1872629" cy="425758"/>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None/>
            </a:pPr>
            <a:r>
              <a:rPr lang="en-US" sz="1200">
                <a:solidFill>
                  <a:srgbClr val="000000"/>
                </a:solidFill>
                <a:latin typeface="Corbel"/>
                <a:ea typeface="Corbel"/>
                <a:cs typeface="Corbel"/>
                <a:sym typeface="Corbel"/>
              </a:rPr>
              <a:t>chose by </a:t>
            </a:r>
            <a:br>
              <a:rPr lang="en-US" sz="1200">
                <a:solidFill>
                  <a:srgbClr val="000000"/>
                </a:solidFill>
                <a:latin typeface="Corbel"/>
                <a:ea typeface="Corbel"/>
                <a:cs typeface="Corbel"/>
                <a:sym typeface="Corbel"/>
              </a:rPr>
            </a:br>
            <a:r>
              <a:rPr lang="en-US" sz="1200">
                <a:solidFill>
                  <a:srgbClr val="000000"/>
                </a:solidFill>
                <a:latin typeface="Corbel"/>
                <a:ea typeface="Corbel"/>
                <a:cs typeface="Corbel"/>
                <a:sym typeface="Corbel"/>
              </a:rPr>
              <a:t>replica placement strategy</a:t>
            </a:r>
            <a:endParaRPr sz="1350">
              <a:solidFill>
                <a:srgbClr val="000000"/>
              </a:solidFill>
              <a:latin typeface="Corbel"/>
              <a:ea typeface="Corbel"/>
              <a:cs typeface="Corbel"/>
              <a:sym typeface="Corbel"/>
            </a:endParaRPr>
          </a:p>
        </p:txBody>
      </p:sp>
      <p:sp>
        <p:nvSpPr>
          <p:cNvPr id="702" name="Google Shape;702;p96"/>
          <p:cNvSpPr/>
          <p:nvPr/>
        </p:nvSpPr>
        <p:spPr>
          <a:xfrm>
            <a:off x="1368120" y="4529234"/>
            <a:ext cx="5904180"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u="sng">
                <a:solidFill>
                  <a:srgbClr val="000000"/>
                </a:solidFill>
                <a:latin typeface="Malgun Gothic"/>
                <a:ea typeface="Malgun Gothic"/>
                <a:cs typeface="Malgun Gothic"/>
                <a:sym typeface="Malgun Gothic"/>
                <a:hlinkClick r:id="rId4">
                  <a:extLst>
                    <a:ext uri="{A12FA001-AC4F-418D-AE19-62706E023703}">
                      <ahyp:hlinkClr val="tx"/>
                    </a:ext>
                  </a:extLst>
                </a:hlinkClick>
              </a:rPr>
              <a:t>https://d2h0cx97tjks2p.cloudfront.net/blogs/wp-content/uploads/sites/2/2016/05/Data-Write-Mechanism-in-HDFS.gif</a:t>
            </a:r>
            <a:r>
              <a:rPr lang="en-US" sz="1350">
                <a:solidFill>
                  <a:srgbClr val="000000"/>
                </a:solidFill>
                <a:latin typeface="Malgun Gothic"/>
                <a:ea typeface="Malgun Gothic"/>
                <a:cs typeface="Malgun Gothic"/>
                <a:sym typeface="Malgun Gothic"/>
              </a:rPr>
              <a:t> </a:t>
            </a:r>
            <a:endParaRPr sz="1350">
              <a:solidFill>
                <a:srgbClr val="000000"/>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7"/>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                                           Anatomy of a File Write</a:t>
            </a:r>
            <a:endParaRPr/>
          </a:p>
        </p:txBody>
      </p:sp>
      <p:pic>
        <p:nvPicPr>
          <p:cNvPr id="708" name="Google Shape;708;p97"/>
          <p:cNvPicPr preferRelativeResize="0"/>
          <p:nvPr>
            <p:ph idx="1" type="body"/>
          </p:nvPr>
        </p:nvPicPr>
        <p:blipFill rotWithShape="1">
          <a:blip r:embed="rId3">
            <a:alphaModFix/>
          </a:blip>
          <a:srcRect b="29569" l="9091" r="41819" t="28229"/>
          <a:stretch/>
        </p:blipFill>
        <p:spPr>
          <a:xfrm>
            <a:off x="577847" y="898736"/>
            <a:ext cx="7648779" cy="3696911"/>
          </a:xfrm>
          <a:prstGeom prst="rect">
            <a:avLst/>
          </a:prstGeom>
          <a:noFill/>
          <a:ln>
            <a:noFill/>
          </a:ln>
        </p:spPr>
      </p:pic>
      <p:sp>
        <p:nvSpPr>
          <p:cNvPr id="709" name="Google Shape;709;p9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8"/>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                                                       Anatomy of a File Write (cont’d)</a:t>
            </a:r>
            <a:endParaRPr/>
          </a:p>
        </p:txBody>
      </p:sp>
      <p:sp>
        <p:nvSpPr>
          <p:cNvPr id="715" name="Google Shape;715;p9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16" name="Google Shape;716;p98"/>
          <p:cNvSpPr txBox="1"/>
          <p:nvPr>
            <p:ph idx="1" type="body"/>
          </p:nvPr>
        </p:nvSpPr>
        <p:spPr>
          <a:xfrm>
            <a:off x="774972" y="776870"/>
            <a:ext cx="6600828" cy="407196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100"/>
              <a:buChar char="•"/>
            </a:pPr>
            <a:r>
              <a:rPr lang="en-US" sz="2100"/>
              <a:t>Error handling</a:t>
            </a:r>
            <a:endParaRPr/>
          </a:p>
          <a:p>
            <a:pPr indent="-285750" lvl="1" marL="742950" rtl="0" algn="l">
              <a:spcBef>
                <a:spcPts val="810"/>
              </a:spcBef>
              <a:spcAft>
                <a:spcPts val="0"/>
              </a:spcAft>
              <a:buClr>
                <a:schemeClr val="dk1"/>
              </a:buClr>
              <a:buSzPts val="1800"/>
              <a:buChar char="–"/>
            </a:pPr>
            <a:r>
              <a:rPr lang="en-US" sz="1800"/>
              <a:t>Datanode error while data is being written </a:t>
            </a:r>
            <a:endParaRPr/>
          </a:p>
          <a:p>
            <a:pPr indent="-228600" lvl="2" marL="1143000" rtl="0" algn="l">
              <a:spcBef>
                <a:spcPts val="780"/>
              </a:spcBef>
              <a:spcAft>
                <a:spcPts val="0"/>
              </a:spcAft>
              <a:buClr>
                <a:schemeClr val="dk1"/>
              </a:buClr>
              <a:buSzPts val="1650"/>
              <a:buChar char="•"/>
            </a:pPr>
            <a:r>
              <a:rPr lang="en-US" sz="1650"/>
              <a:t>Client</a:t>
            </a:r>
            <a:endParaRPr/>
          </a:p>
          <a:p>
            <a:pPr indent="-228600" lvl="3" marL="1600200" rtl="0" algn="l">
              <a:spcBef>
                <a:spcPts val="780"/>
              </a:spcBef>
              <a:spcAft>
                <a:spcPts val="0"/>
              </a:spcAft>
              <a:buClr>
                <a:schemeClr val="dk1"/>
              </a:buClr>
              <a:buSzPts val="1650"/>
              <a:buChar char="–"/>
            </a:pPr>
            <a:r>
              <a:rPr lang="en-US" sz="1650"/>
              <a:t>Adds any packets in the ack queue to data queue</a:t>
            </a:r>
            <a:endParaRPr/>
          </a:p>
          <a:p>
            <a:pPr indent="-228600" lvl="3" marL="1600200" rtl="0" algn="l">
              <a:spcBef>
                <a:spcPts val="780"/>
              </a:spcBef>
              <a:spcAft>
                <a:spcPts val="0"/>
              </a:spcAft>
              <a:buClr>
                <a:schemeClr val="dk1"/>
              </a:buClr>
              <a:buSzPts val="1650"/>
              <a:buChar char="–"/>
            </a:pPr>
            <a:r>
              <a:rPr lang="en-US" sz="1650"/>
              <a:t>Removes the failed datanode  from the pipeline</a:t>
            </a:r>
            <a:endParaRPr/>
          </a:p>
          <a:p>
            <a:pPr indent="-228600" lvl="3" marL="1600200" rtl="0" algn="l">
              <a:spcBef>
                <a:spcPts val="780"/>
              </a:spcBef>
              <a:spcAft>
                <a:spcPts val="0"/>
              </a:spcAft>
              <a:buClr>
                <a:schemeClr val="dk1"/>
              </a:buClr>
              <a:buSzPts val="1650"/>
              <a:buChar char="–"/>
            </a:pPr>
            <a:r>
              <a:rPr lang="en-US" sz="1650"/>
              <a:t>Writes the remainder of the data</a:t>
            </a:r>
            <a:endParaRPr/>
          </a:p>
          <a:p>
            <a:pPr indent="-228600" lvl="2" marL="1143000" rtl="0" algn="l">
              <a:spcBef>
                <a:spcPts val="780"/>
              </a:spcBef>
              <a:spcAft>
                <a:spcPts val="0"/>
              </a:spcAft>
              <a:buClr>
                <a:schemeClr val="dk1"/>
              </a:buClr>
              <a:buSzPts val="1650"/>
              <a:buChar char="•"/>
            </a:pPr>
            <a:r>
              <a:rPr lang="en-US" sz="1650"/>
              <a:t>Namenode</a:t>
            </a:r>
            <a:endParaRPr sz="1650"/>
          </a:p>
          <a:p>
            <a:pPr indent="-228600" lvl="3" marL="1600200" rtl="0" algn="l">
              <a:spcBef>
                <a:spcPts val="780"/>
              </a:spcBef>
              <a:spcAft>
                <a:spcPts val="0"/>
              </a:spcAft>
              <a:buClr>
                <a:schemeClr val="dk1"/>
              </a:buClr>
              <a:buSzPts val="1650"/>
              <a:buChar char="–"/>
            </a:pPr>
            <a:r>
              <a:rPr lang="en-US" sz="1650"/>
              <a:t>Arranges under-replicated blocks for further replicas </a:t>
            </a:r>
            <a:endParaRPr/>
          </a:p>
          <a:p>
            <a:pPr indent="-228600" lvl="2" marL="1143000" rtl="0" algn="l">
              <a:spcBef>
                <a:spcPts val="780"/>
              </a:spcBef>
              <a:spcAft>
                <a:spcPts val="0"/>
              </a:spcAft>
              <a:buClr>
                <a:schemeClr val="dk1"/>
              </a:buClr>
              <a:buSzPts val="1650"/>
              <a:buChar char="•"/>
            </a:pPr>
            <a:r>
              <a:rPr lang="en-US" sz="1650"/>
              <a:t>Failed datanode</a:t>
            </a:r>
            <a:endParaRPr sz="1650"/>
          </a:p>
          <a:p>
            <a:pPr indent="-228600" lvl="3" marL="1600200" rtl="0" algn="l">
              <a:spcBef>
                <a:spcPts val="780"/>
              </a:spcBef>
              <a:spcAft>
                <a:spcPts val="0"/>
              </a:spcAft>
              <a:buClr>
                <a:schemeClr val="dk1"/>
              </a:buClr>
              <a:buSzPts val="1650"/>
              <a:buChar char="–"/>
            </a:pPr>
            <a:r>
              <a:rPr lang="en-US" sz="1650"/>
              <a:t>Deletes the partial block when the node recovers later on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descr="preencoded.png" id="722" name="Google Shape;722;p99"/>
          <p:cNvPicPr preferRelativeResize="0"/>
          <p:nvPr/>
        </p:nvPicPr>
        <p:blipFill rotWithShape="1">
          <a:blip r:embed="rId3">
            <a:alphaModFix/>
          </a:blip>
          <a:srcRect b="0" l="0" r="0" t="0"/>
          <a:stretch/>
        </p:blipFill>
        <p:spPr>
          <a:xfrm>
            <a:off x="0" y="-31532"/>
            <a:ext cx="9753600" cy="548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NU IDB Lab.">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2022-08-24T10:37:56Z</dcterms:created>
  <dc:creator>PptxGenJS</dc:creator>
</cp:coreProperties>
</file>